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
  </p:notesMasterIdLst>
  <p:sldIdLst>
    <p:sldId id="256" r:id="rId2"/>
    <p:sldId id="257" r:id="rId3"/>
    <p:sldId id="258" r:id="rId4"/>
    <p:sldId id="266" r:id="rId5"/>
    <p:sldId id="259" r:id="rId6"/>
    <p:sldId id="261"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632"/>
  </p:normalViewPr>
  <p:slideViewPr>
    <p:cSldViewPr snapToGrid="0" snapToObjects="1">
      <p:cViewPr varScale="1">
        <p:scale>
          <a:sx n="106" d="100"/>
          <a:sy n="106"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D5FD77-AB5A-8845-8E37-A8A15DBF23B7}" type="datetimeFigureOut">
              <a:rPr lang="es-PE" smtClean="0"/>
              <a:t>6/08/21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6B394-2962-784A-BEFE-D26F902667B8}" type="slidenum">
              <a:rPr lang="es-PE" smtClean="0"/>
              <a:t>‹Nº›</a:t>
            </a:fld>
            <a:endParaRPr lang="es-PE"/>
          </a:p>
        </p:txBody>
      </p:sp>
    </p:spTree>
    <p:extLst>
      <p:ext uri="{BB962C8B-B14F-4D97-AF65-F5344CB8AC3E}">
        <p14:creationId xmlns:p14="http://schemas.microsoft.com/office/powerpoint/2010/main" val="1977588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9011C2C-183E-C948-975B-18523F72ACA6}" type="datetimeFigureOut">
              <a:rPr lang="es-PE" smtClean="0"/>
              <a:t>6/08/21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rIns="45720"/>
          <a:lstStyle/>
          <a:p>
            <a:fld id="{062F7549-31DC-1F4A-8F81-E702A1EEF10D}" type="slidenum">
              <a:rPr lang="es-PE" smtClean="0"/>
              <a:t>‹Nº›</a:t>
            </a:fld>
            <a:endParaRPr lang="es-PE"/>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3655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9011C2C-183E-C948-975B-18523F72ACA6}" type="datetimeFigureOut">
              <a:rPr lang="es-PE" smtClean="0"/>
              <a:t>6/08/21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62F7549-31DC-1F4A-8F81-E702A1EEF10D}" type="slidenum">
              <a:rPr lang="es-PE" smtClean="0"/>
              <a:t>‹Nº›</a:t>
            </a:fld>
            <a:endParaRPr lang="es-PE"/>
          </a:p>
        </p:txBody>
      </p:sp>
    </p:spTree>
    <p:extLst>
      <p:ext uri="{BB962C8B-B14F-4D97-AF65-F5344CB8AC3E}">
        <p14:creationId xmlns:p14="http://schemas.microsoft.com/office/powerpoint/2010/main" val="170021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9011C2C-183E-C948-975B-18523F72ACA6}" type="datetimeFigureOut">
              <a:rPr lang="es-PE" smtClean="0"/>
              <a:t>6/08/21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62F7549-31DC-1F4A-8F81-E702A1EEF10D}" type="slidenum">
              <a:rPr lang="es-PE" smtClean="0"/>
              <a:t>‹Nº›</a:t>
            </a:fld>
            <a:endParaRPr lang="es-PE"/>
          </a:p>
        </p:txBody>
      </p:sp>
    </p:spTree>
    <p:extLst>
      <p:ext uri="{BB962C8B-B14F-4D97-AF65-F5344CB8AC3E}">
        <p14:creationId xmlns:p14="http://schemas.microsoft.com/office/powerpoint/2010/main" val="316885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9011C2C-183E-C948-975B-18523F72ACA6}" type="datetimeFigureOut">
              <a:rPr lang="es-PE" smtClean="0"/>
              <a:t>6/08/21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62F7549-31DC-1F4A-8F81-E702A1EEF10D}" type="slidenum">
              <a:rPr lang="es-PE" smtClean="0"/>
              <a:t>‹Nº›</a:t>
            </a:fld>
            <a:endParaRPr lang="es-PE"/>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86534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9011C2C-183E-C948-975B-18523F72ACA6}" type="datetimeFigureOut">
              <a:rPr lang="es-PE" smtClean="0"/>
              <a:t>6/08/21</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62F7549-31DC-1F4A-8F81-E702A1EEF10D}" type="slidenum">
              <a:rPr lang="es-PE" smtClean="0"/>
              <a:t>‹Nº›</a:t>
            </a:fld>
            <a:endParaRPr lang="es-PE"/>
          </a:p>
        </p:txBody>
      </p:sp>
    </p:spTree>
    <p:extLst>
      <p:ext uri="{BB962C8B-B14F-4D97-AF65-F5344CB8AC3E}">
        <p14:creationId xmlns:p14="http://schemas.microsoft.com/office/powerpoint/2010/main" val="1288823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9011C2C-183E-C948-975B-18523F72ACA6}" type="datetimeFigureOut">
              <a:rPr lang="es-PE" smtClean="0"/>
              <a:t>6/08/21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62F7549-31DC-1F4A-8F81-E702A1EEF10D}" type="slidenum">
              <a:rPr lang="es-PE" smtClean="0"/>
              <a:t>‹Nº›</a:t>
            </a:fld>
            <a:endParaRPr lang="es-PE"/>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502218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609285" y="2851331"/>
            <a:ext cx="3893623"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66635" y="2851331"/>
            <a:ext cx="3899798"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9011C2C-183E-C948-975B-18523F72ACA6}" type="datetimeFigureOut">
              <a:rPr lang="es-PE" smtClean="0"/>
              <a:t>6/08/21</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062F7549-31DC-1F4A-8F81-E702A1EEF10D}" type="slidenum">
              <a:rPr lang="es-PE" smtClean="0"/>
              <a:t>‹Nº›</a:t>
            </a:fld>
            <a:endParaRPr lang="es-PE"/>
          </a:p>
        </p:txBody>
      </p:sp>
    </p:spTree>
    <p:extLst>
      <p:ext uri="{BB962C8B-B14F-4D97-AF65-F5344CB8AC3E}">
        <p14:creationId xmlns:p14="http://schemas.microsoft.com/office/powerpoint/2010/main" val="907823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9011C2C-183E-C948-975B-18523F72ACA6}" type="datetimeFigureOut">
              <a:rPr lang="es-PE" smtClean="0"/>
              <a:t>6/08/21</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062F7549-31DC-1F4A-8F81-E702A1EEF10D}" type="slidenum">
              <a:rPr lang="es-PE" smtClean="0"/>
              <a:t>‹Nº›</a:t>
            </a:fld>
            <a:endParaRPr lang="es-PE"/>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71598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9011C2C-183E-C948-975B-18523F72ACA6}" type="datetimeFigureOut">
              <a:rPr lang="es-PE" smtClean="0"/>
              <a:t>6/08/21</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062F7549-31DC-1F4A-8F81-E702A1EEF10D}" type="slidenum">
              <a:rPr lang="es-PE" smtClean="0"/>
              <a:t>‹Nº›</a:t>
            </a:fld>
            <a:endParaRPr lang="es-PE"/>
          </a:p>
        </p:txBody>
      </p:sp>
    </p:spTree>
    <p:extLst>
      <p:ext uri="{BB962C8B-B14F-4D97-AF65-F5344CB8AC3E}">
        <p14:creationId xmlns:p14="http://schemas.microsoft.com/office/powerpoint/2010/main" val="300005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9011C2C-183E-C948-975B-18523F72ACA6}" type="datetimeFigureOut">
              <a:rPr lang="es-PE" smtClean="0"/>
              <a:t>6/08/21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62F7549-31DC-1F4A-8F81-E702A1EEF10D}" type="slidenum">
              <a:rPr lang="es-PE" smtClean="0"/>
              <a:t>‹Nº›</a:t>
            </a:fld>
            <a:endParaRPr lang="es-PE"/>
          </a:p>
        </p:txBody>
      </p:sp>
    </p:spTree>
    <p:extLst>
      <p:ext uri="{BB962C8B-B14F-4D97-AF65-F5344CB8AC3E}">
        <p14:creationId xmlns:p14="http://schemas.microsoft.com/office/powerpoint/2010/main" val="77755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9011C2C-183E-C948-975B-18523F72ACA6}" type="datetimeFigureOut">
              <a:rPr lang="es-PE" smtClean="0"/>
              <a:t>6/08/21</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62F7549-31DC-1F4A-8F81-E702A1EEF10D}" type="slidenum">
              <a:rPr lang="es-PE" smtClean="0"/>
              <a:t>‹Nº›</a:t>
            </a:fld>
            <a:endParaRPr lang="es-PE"/>
          </a:p>
        </p:txBody>
      </p:sp>
    </p:spTree>
    <p:extLst>
      <p:ext uri="{BB962C8B-B14F-4D97-AF65-F5344CB8AC3E}">
        <p14:creationId xmlns:p14="http://schemas.microsoft.com/office/powerpoint/2010/main" val="36042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C9011C2C-183E-C948-975B-18523F72ACA6}" type="datetimeFigureOut">
              <a:rPr lang="es-PE" smtClean="0"/>
              <a:t>6/08/21</a:t>
            </a:fld>
            <a:endParaRPr lang="es-PE"/>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62F7549-31DC-1F4A-8F81-E702A1EEF10D}" type="slidenum">
              <a:rPr lang="es-PE" smtClean="0"/>
              <a:t>‹Nº›</a:t>
            </a:fld>
            <a:endParaRPr lang="es-PE"/>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728610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repositorio.cultura.gob.pe/bitstream/handle/CULTURA/72/Conocimientos%20Tradicionales.pdf?sequence=1&amp;isAllowed=y" TargetMode="External"/><Relationship Id="rId2" Type="http://schemas.openxmlformats.org/officeDocument/2006/relationships/hyperlink" Target="https://www.cultura.gob.pe/sites/default/files/noticia/tablaarchivos/estrategiactmatrizfinal.pdf" TargetMode="External"/><Relationship Id="rId1" Type="http://schemas.openxmlformats.org/officeDocument/2006/relationships/slideLayout" Target="../slideLayouts/slideLayout2.xml"/><Relationship Id="rId4" Type="http://schemas.openxmlformats.org/officeDocument/2006/relationships/hyperlink" Target="https://repositorio.indecopi.gob.pe/handle/11724/440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7F2B32-7126-BF49-8056-B37B811F57C6}"/>
              </a:ext>
            </a:extLst>
          </p:cNvPr>
          <p:cNvSpPr>
            <a:spLocks noGrp="1"/>
          </p:cNvSpPr>
          <p:nvPr>
            <p:ph type="ctrTitle"/>
          </p:nvPr>
        </p:nvSpPr>
        <p:spPr>
          <a:xfrm>
            <a:off x="1973179" y="3320714"/>
            <a:ext cx="6954253" cy="2268559"/>
          </a:xfrm>
        </p:spPr>
        <p:txBody>
          <a:bodyPr>
            <a:normAutofit fontScale="90000"/>
          </a:bodyPr>
          <a:lstStyle/>
          <a:p>
            <a:r>
              <a:rPr lang="es-PE" dirty="0"/>
              <a:t>Oportunidad para los conocimientos en la economía verde</a:t>
            </a:r>
          </a:p>
        </p:txBody>
      </p:sp>
      <p:sp>
        <p:nvSpPr>
          <p:cNvPr id="3" name="Subtítulo 2">
            <a:extLst>
              <a:ext uri="{FF2B5EF4-FFF2-40B4-BE49-F238E27FC236}">
                <a16:creationId xmlns:a16="http://schemas.microsoft.com/office/drawing/2014/main" id="{2038187E-CA09-EF4D-8791-1267F7A4DCC6}"/>
              </a:ext>
            </a:extLst>
          </p:cNvPr>
          <p:cNvSpPr>
            <a:spLocks noGrp="1"/>
          </p:cNvSpPr>
          <p:nvPr>
            <p:ph type="subTitle" idx="1"/>
          </p:nvPr>
        </p:nvSpPr>
        <p:spPr>
          <a:xfrm>
            <a:off x="3417200" y="367797"/>
            <a:ext cx="5357600" cy="1160213"/>
          </a:xfrm>
        </p:spPr>
        <p:txBody>
          <a:bodyPr>
            <a:normAutofit fontScale="92500" lnSpcReduction="10000"/>
          </a:bodyPr>
          <a:lstStyle/>
          <a:p>
            <a:r>
              <a:rPr lang="es-PE" b="1" i="1" dirty="0"/>
              <a:t>Policy brief</a:t>
            </a:r>
          </a:p>
          <a:p>
            <a:r>
              <a:rPr lang="es-PE" b="1" i="1" dirty="0"/>
              <a:t>Mario Bazán</a:t>
            </a:r>
          </a:p>
          <a:p>
            <a:r>
              <a:rPr lang="es-PE" b="1" i="1" dirty="0"/>
              <a:t>Oct. 2020</a:t>
            </a:r>
          </a:p>
        </p:txBody>
      </p:sp>
      <p:pic>
        <p:nvPicPr>
          <p:cNvPr id="4" name="Imagen 3">
            <a:extLst>
              <a:ext uri="{FF2B5EF4-FFF2-40B4-BE49-F238E27FC236}">
                <a16:creationId xmlns:a16="http://schemas.microsoft.com/office/drawing/2014/main" id="{CF104A06-BCA0-8E40-84E2-18875E1214C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47061" y="4856633"/>
            <a:ext cx="1329055" cy="712470"/>
          </a:xfrm>
          <a:prstGeom prst="rect">
            <a:avLst/>
          </a:prstGeom>
          <a:noFill/>
          <a:ln>
            <a:noFill/>
          </a:ln>
        </p:spPr>
      </p:pic>
      <p:pic>
        <p:nvPicPr>
          <p:cNvPr id="9" name="Imagen 8">
            <a:extLst>
              <a:ext uri="{FF2B5EF4-FFF2-40B4-BE49-F238E27FC236}">
                <a16:creationId xmlns:a16="http://schemas.microsoft.com/office/drawing/2014/main" id="{65D19496-B48C-EE4D-91AD-269BC2528E4A}"/>
              </a:ext>
            </a:extLst>
          </p:cNvPr>
          <p:cNvPicPr/>
          <p:nvPr/>
        </p:nvPicPr>
        <p:blipFill rotWithShape="1">
          <a:blip r:embed="rId3">
            <a:extLst>
              <a:ext uri="{28A0092B-C50C-407E-A947-70E740481C1C}">
                <a14:useLocalDpi xmlns:a14="http://schemas.microsoft.com/office/drawing/2010/main" val="0"/>
              </a:ext>
            </a:extLst>
          </a:blip>
          <a:srcRect l="3719" t="13638" r="3767" b="6749"/>
          <a:stretch/>
        </p:blipFill>
        <p:spPr bwMode="auto">
          <a:xfrm>
            <a:off x="9244012" y="6081712"/>
            <a:ext cx="2847975" cy="73279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75814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630FF6A1-801A-654C-9301-27D0B5C33B30}"/>
              </a:ext>
            </a:extLst>
          </p:cNvPr>
          <p:cNvSpPr>
            <a:spLocks noGrp="1"/>
          </p:cNvSpPr>
          <p:nvPr>
            <p:ph type="title"/>
          </p:nvPr>
        </p:nvSpPr>
        <p:spPr>
          <a:xfrm>
            <a:off x="-1454866" y="663677"/>
            <a:ext cx="7958331" cy="1077229"/>
          </a:xfrm>
        </p:spPr>
        <p:txBody>
          <a:bodyPr>
            <a:normAutofit/>
          </a:bodyPr>
          <a:lstStyle/>
          <a:p>
            <a:r>
              <a:rPr lang="es-PE" dirty="0"/>
              <a:t>Resumen ejecutivo:</a:t>
            </a:r>
            <a:endParaRPr lang="es-PE" sz="1600" dirty="0"/>
          </a:p>
        </p:txBody>
      </p:sp>
      <p:sp>
        <p:nvSpPr>
          <p:cNvPr id="6" name="Marcador de contenido 5">
            <a:extLst>
              <a:ext uri="{FF2B5EF4-FFF2-40B4-BE49-F238E27FC236}">
                <a16:creationId xmlns:a16="http://schemas.microsoft.com/office/drawing/2014/main" id="{488319D9-C68E-8046-9363-94474BC5C67C}"/>
              </a:ext>
            </a:extLst>
          </p:cNvPr>
          <p:cNvSpPr>
            <a:spLocks noGrp="1"/>
          </p:cNvSpPr>
          <p:nvPr>
            <p:ph idx="1"/>
          </p:nvPr>
        </p:nvSpPr>
        <p:spPr/>
        <p:txBody>
          <a:bodyPr>
            <a:normAutofit fontScale="70000" lnSpcReduction="20000"/>
          </a:bodyPr>
          <a:lstStyle/>
          <a:p>
            <a:r>
              <a:rPr lang="es-PE" dirty="0"/>
              <a:t>El Perú tiene un acervo muy diverso de conocimiento, tecnología y producción que proviene de su herencia y patrimonio cultural, así como de las comunidades nativas que mantienen ese conocimiento vivo. </a:t>
            </a:r>
          </a:p>
          <a:p>
            <a:r>
              <a:rPr lang="es-PE" dirty="0"/>
              <a:t>Mucho de ese conocimiento aún no ha sido sistematizado y protegido, parte del conocimiento se está peridiendo, otra parte ha sido rescatado, y en algunos casos se sigue utilizando, está siendo protegido o se ha reutilizado en los desafíos actuales de la población.</a:t>
            </a:r>
          </a:p>
          <a:p>
            <a:r>
              <a:rPr lang="es-PE" dirty="0"/>
              <a:t>Tenemos la oportunidad para crear bienes públicos y nuevos mercados basado en el conocimiento y tecnología tradicional, que permitan crear valor para la sociedad, ayuden a reducir la vulnerabilidad de la sociedad ante riesgos climáticos. </a:t>
            </a:r>
          </a:p>
          <a:p>
            <a:r>
              <a:rPr lang="es-PE" dirty="0"/>
              <a:t>La nueva economía verde, que se basa en una economía del conocimiento que pone en valor los productos y servicios basados en la naturaleza, es una oportunidad para revalorar los conocimientos y tecnologías tradicionales, por lo que hace falta diseñar, implementar y difundir una estrategia para reconocerlos y transformarlos en bienes y servicios para la sociedad y el mercado.</a:t>
            </a:r>
          </a:p>
        </p:txBody>
      </p:sp>
    </p:spTree>
    <p:extLst>
      <p:ext uri="{BB962C8B-B14F-4D97-AF65-F5344CB8AC3E}">
        <p14:creationId xmlns:p14="http://schemas.microsoft.com/office/powerpoint/2010/main" val="2110859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F34D2E-0DEA-7A46-96C9-57AFE6E6462F}"/>
              </a:ext>
            </a:extLst>
          </p:cNvPr>
          <p:cNvSpPr>
            <a:spLocks noGrp="1"/>
          </p:cNvSpPr>
          <p:nvPr>
            <p:ph type="title"/>
          </p:nvPr>
        </p:nvSpPr>
        <p:spPr>
          <a:xfrm>
            <a:off x="-2968513" y="675709"/>
            <a:ext cx="7958331" cy="1077229"/>
          </a:xfrm>
        </p:spPr>
        <p:txBody>
          <a:bodyPr>
            <a:normAutofit/>
          </a:bodyPr>
          <a:lstStyle/>
          <a:p>
            <a:r>
              <a:rPr lang="es-PE" dirty="0"/>
              <a:t>Introducción</a:t>
            </a:r>
          </a:p>
        </p:txBody>
      </p:sp>
      <p:sp>
        <p:nvSpPr>
          <p:cNvPr id="3" name="Marcador de contenido 2">
            <a:extLst>
              <a:ext uri="{FF2B5EF4-FFF2-40B4-BE49-F238E27FC236}">
                <a16:creationId xmlns:a16="http://schemas.microsoft.com/office/drawing/2014/main" id="{8C44BF97-E097-C04D-9EFE-DD994D8CC7B1}"/>
              </a:ext>
            </a:extLst>
          </p:cNvPr>
          <p:cNvSpPr>
            <a:spLocks noGrp="1"/>
          </p:cNvSpPr>
          <p:nvPr>
            <p:ph idx="1"/>
          </p:nvPr>
        </p:nvSpPr>
        <p:spPr>
          <a:xfrm>
            <a:off x="1010653" y="2052116"/>
            <a:ext cx="10515600" cy="3997828"/>
          </a:xfrm>
        </p:spPr>
        <p:txBody>
          <a:bodyPr>
            <a:noAutofit/>
          </a:bodyPr>
          <a:lstStyle/>
          <a:p>
            <a:r>
              <a:rPr lang="es-PE" sz="1600" dirty="0"/>
              <a:t>En Perú existen 55 comunidades indígenas y nativas, 4 en los Andes y 51 en la Amazonía, de las cuales 12 se encuentran como aisladas voluntariamente.</a:t>
            </a:r>
          </a:p>
          <a:p>
            <a:r>
              <a:rPr lang="es-PE" sz="1600" dirty="0"/>
              <a:t>Se han identificado 48 lenguas nativas, de las cuales 17 están en peligro de desarparecer</a:t>
            </a:r>
          </a:p>
          <a:p>
            <a:r>
              <a:rPr lang="es-PE" sz="1600" dirty="0"/>
              <a:t>14% de peruanos son autodenominados indígenas (por lengua materna)</a:t>
            </a:r>
          </a:p>
          <a:p>
            <a:r>
              <a:rPr lang="es-PE" sz="1600" dirty="0"/>
              <a:t>Un tercio de la población nativa e indígena vive en situación de pobreza, mientras que en el ámbito nacional  es uno de cada cinco ciudadanos. Esto resalta la mayor vulnerabilidad de la población nativa e indígena.</a:t>
            </a:r>
          </a:p>
          <a:p>
            <a:r>
              <a:rPr lang="es-PE" sz="1600" dirty="0"/>
              <a:t>Se han realizado algunas acciones para preservar y poner en valor el patrimonio cultural del conocimiento tradicional: </a:t>
            </a:r>
          </a:p>
          <a:p>
            <a:pPr lvl="1">
              <a:buClr>
                <a:srgbClr val="C0D435"/>
              </a:buClr>
            </a:pPr>
            <a:r>
              <a:rPr lang="es-PE" sz="1600" dirty="0"/>
              <a:t>Se han realizado 194 Declaraciones de patrimonio intangible cultural (2016)</a:t>
            </a:r>
          </a:p>
          <a:p>
            <a:pPr lvl="1">
              <a:buClr>
                <a:srgbClr val="C0D435"/>
              </a:buClr>
            </a:pPr>
            <a:r>
              <a:rPr lang="es-PE" sz="1600" dirty="0"/>
              <a:t>Existen 5143 títulos registrados de conocimiento colectivo indígena vinculado a recursos biológicos.</a:t>
            </a:r>
          </a:p>
          <a:p>
            <a:r>
              <a:rPr lang="es-PE" sz="1600" dirty="0"/>
              <a:t>Para el Perú este es un tema clave, no solo por la reivindicación de los conocimientos tradicionales sino por la búsqueda de poner en valor este conocimiento a favor de las comunidades </a:t>
            </a:r>
          </a:p>
          <a:p>
            <a:r>
              <a:rPr lang="es-PE" sz="1600" dirty="0"/>
              <a:t>Asimismo, representa una oportunidad para generar negocios verdes en el Perú que tengan impacto positivo para las comunidades nativas y desde las comunidades. </a:t>
            </a:r>
          </a:p>
        </p:txBody>
      </p:sp>
    </p:spTree>
    <p:extLst>
      <p:ext uri="{BB962C8B-B14F-4D97-AF65-F5344CB8AC3E}">
        <p14:creationId xmlns:p14="http://schemas.microsoft.com/office/powerpoint/2010/main" val="653327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7195EA-351A-C344-B47D-2BA11338F430}"/>
              </a:ext>
            </a:extLst>
          </p:cNvPr>
          <p:cNvSpPr>
            <a:spLocks noGrp="1"/>
          </p:cNvSpPr>
          <p:nvPr>
            <p:ph type="title"/>
          </p:nvPr>
        </p:nvSpPr>
        <p:spPr>
          <a:xfrm>
            <a:off x="1811132" y="630180"/>
            <a:ext cx="9644800" cy="1077229"/>
          </a:xfrm>
        </p:spPr>
        <p:txBody>
          <a:bodyPr/>
          <a:lstStyle/>
          <a:p>
            <a:pPr algn="ctr"/>
            <a:r>
              <a:rPr lang="es-PE" dirty="0"/>
              <a:t>Conocimientos tradicionales en el sistema nacional de innovación</a:t>
            </a:r>
          </a:p>
        </p:txBody>
      </p:sp>
      <p:sp>
        <p:nvSpPr>
          <p:cNvPr id="3" name="Marcador de contenido 2">
            <a:extLst>
              <a:ext uri="{FF2B5EF4-FFF2-40B4-BE49-F238E27FC236}">
                <a16:creationId xmlns:a16="http://schemas.microsoft.com/office/drawing/2014/main" id="{DE2B8157-132A-3B40-B131-22818531073D}"/>
              </a:ext>
            </a:extLst>
          </p:cNvPr>
          <p:cNvSpPr>
            <a:spLocks noGrp="1"/>
          </p:cNvSpPr>
          <p:nvPr>
            <p:ph idx="1"/>
          </p:nvPr>
        </p:nvSpPr>
        <p:spPr>
          <a:xfrm>
            <a:off x="1035841" y="1829375"/>
            <a:ext cx="4411750" cy="4351338"/>
          </a:xfrm>
        </p:spPr>
        <p:txBody>
          <a:bodyPr>
            <a:normAutofit fontScale="85000" lnSpcReduction="20000"/>
          </a:bodyPr>
          <a:lstStyle/>
          <a:p>
            <a:r>
              <a:rPr lang="es-PE" dirty="0"/>
              <a:t>En los sistemas de innovación en desarrollo, los conocimientos, tecnologías y producción (CTP) tradicional  convive con los sistemas convencionales nacionales y extranjeras. </a:t>
            </a:r>
          </a:p>
          <a:p>
            <a:r>
              <a:rPr lang="es-PE" dirty="0"/>
              <a:t>El desafío central es poder integrar y poner en valor estos conocimientos, tecnologías y producción tradicional con la convencional </a:t>
            </a:r>
          </a:p>
          <a:p>
            <a:r>
              <a:rPr lang="es-PE" dirty="0"/>
              <a:t>Evitar la desaparición de la CTP tradicional</a:t>
            </a:r>
          </a:p>
          <a:p>
            <a:r>
              <a:rPr lang="es-PE" dirty="0"/>
              <a:t>Los sistemas de calidad y producción deben reconocer la CTP tradicional</a:t>
            </a:r>
          </a:p>
        </p:txBody>
      </p:sp>
      <p:grpSp>
        <p:nvGrpSpPr>
          <p:cNvPr id="4" name="Grupo 3">
            <a:extLst>
              <a:ext uri="{FF2B5EF4-FFF2-40B4-BE49-F238E27FC236}">
                <a16:creationId xmlns:a16="http://schemas.microsoft.com/office/drawing/2014/main" id="{2FC92056-A540-EB4C-9F99-FF25A1275D2D}"/>
              </a:ext>
            </a:extLst>
          </p:cNvPr>
          <p:cNvGrpSpPr/>
          <p:nvPr/>
        </p:nvGrpSpPr>
        <p:grpSpPr>
          <a:xfrm>
            <a:off x="5115714" y="2485452"/>
            <a:ext cx="6194969" cy="3075409"/>
            <a:chOff x="1919185" y="1692534"/>
            <a:chExt cx="7966704" cy="4201838"/>
          </a:xfrm>
        </p:grpSpPr>
        <p:sp>
          <p:nvSpPr>
            <p:cNvPr id="5" name="Elipse 4">
              <a:extLst>
                <a:ext uri="{FF2B5EF4-FFF2-40B4-BE49-F238E27FC236}">
                  <a16:creationId xmlns:a16="http://schemas.microsoft.com/office/drawing/2014/main" id="{5C1D7BC9-1DE1-E240-810B-44574B6E0400}"/>
                </a:ext>
              </a:extLst>
            </p:cNvPr>
            <p:cNvSpPr/>
            <p:nvPr/>
          </p:nvSpPr>
          <p:spPr>
            <a:xfrm>
              <a:off x="3122620" y="1692534"/>
              <a:ext cx="1760220" cy="1714500"/>
            </a:xfrm>
            <a:prstGeom prst="ellipse">
              <a:avLst/>
            </a:prstGeom>
            <a:solidFill>
              <a:srgbClr val="C0D435">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000" dirty="0"/>
                <a:t>Knowledge</a:t>
              </a:r>
            </a:p>
          </p:txBody>
        </p:sp>
        <p:sp>
          <p:nvSpPr>
            <p:cNvPr id="6" name="Elipse 5">
              <a:extLst>
                <a:ext uri="{FF2B5EF4-FFF2-40B4-BE49-F238E27FC236}">
                  <a16:creationId xmlns:a16="http://schemas.microsoft.com/office/drawing/2014/main" id="{BCA4175B-D795-1748-94EE-BE00D628B615}"/>
                </a:ext>
              </a:extLst>
            </p:cNvPr>
            <p:cNvSpPr/>
            <p:nvPr/>
          </p:nvSpPr>
          <p:spPr>
            <a:xfrm>
              <a:off x="4446595" y="1692534"/>
              <a:ext cx="1760220" cy="1714500"/>
            </a:xfrm>
            <a:prstGeom prst="ellipse">
              <a:avLst/>
            </a:prstGeom>
            <a:solidFill>
              <a:srgbClr val="4BACC6">
                <a:alpha val="6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000" dirty="0"/>
                <a:t>Technology</a:t>
              </a:r>
            </a:p>
          </p:txBody>
        </p:sp>
        <p:sp>
          <p:nvSpPr>
            <p:cNvPr id="7" name="Elipse 6">
              <a:extLst>
                <a:ext uri="{FF2B5EF4-FFF2-40B4-BE49-F238E27FC236}">
                  <a16:creationId xmlns:a16="http://schemas.microsoft.com/office/drawing/2014/main" id="{7D218D9D-3552-164D-B58D-3319E85E6B07}"/>
                </a:ext>
              </a:extLst>
            </p:cNvPr>
            <p:cNvSpPr/>
            <p:nvPr/>
          </p:nvSpPr>
          <p:spPr>
            <a:xfrm>
              <a:off x="5930590" y="1692534"/>
              <a:ext cx="1760220" cy="1714500"/>
            </a:xfrm>
            <a:prstGeom prst="ellipse">
              <a:avLst/>
            </a:prstGeom>
            <a:solidFill>
              <a:srgbClr val="00506A">
                <a:alpha val="58000"/>
              </a:srgbClr>
            </a:solidFill>
            <a:ln>
              <a:solidFill>
                <a:srgbClr val="2F528F">
                  <a:alpha val="5529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000" dirty="0"/>
                <a:t>Production</a:t>
              </a:r>
            </a:p>
          </p:txBody>
        </p:sp>
        <p:sp>
          <p:nvSpPr>
            <p:cNvPr id="8" name="Elipse 7">
              <a:extLst>
                <a:ext uri="{FF2B5EF4-FFF2-40B4-BE49-F238E27FC236}">
                  <a16:creationId xmlns:a16="http://schemas.microsoft.com/office/drawing/2014/main" id="{36D2E9BB-3D1B-494F-94C7-426A6A96F643}"/>
                </a:ext>
              </a:extLst>
            </p:cNvPr>
            <p:cNvSpPr/>
            <p:nvPr/>
          </p:nvSpPr>
          <p:spPr>
            <a:xfrm>
              <a:off x="1919185" y="4167588"/>
              <a:ext cx="1760220" cy="1714500"/>
            </a:xfrm>
            <a:prstGeom prst="ellipse">
              <a:avLst/>
            </a:prstGeom>
            <a:solidFill>
              <a:srgbClr val="C0D435">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PE" sz="1000" dirty="0"/>
                <a:t>Conventional</a:t>
              </a:r>
            </a:p>
            <a:p>
              <a:pPr algn="ctr"/>
              <a:r>
                <a:rPr lang="es-PE" sz="1000" dirty="0"/>
                <a:t>Knowledge</a:t>
              </a:r>
            </a:p>
            <a:p>
              <a:pPr algn="ctr"/>
              <a:endParaRPr lang="es-PE" sz="1000" dirty="0"/>
            </a:p>
            <a:p>
              <a:pPr algn="ctr"/>
              <a:endParaRPr lang="es-PE" sz="1000" dirty="0"/>
            </a:p>
            <a:p>
              <a:pPr algn="ctr"/>
              <a:endParaRPr lang="es-PE" sz="1000" dirty="0"/>
            </a:p>
            <a:p>
              <a:pPr algn="ctr"/>
              <a:r>
                <a:rPr lang="es-PE" sz="1000" dirty="0"/>
                <a:t>Trad. Know.</a:t>
              </a:r>
            </a:p>
          </p:txBody>
        </p:sp>
        <p:sp>
          <p:nvSpPr>
            <p:cNvPr id="9" name="Elipse 8">
              <a:extLst>
                <a:ext uri="{FF2B5EF4-FFF2-40B4-BE49-F238E27FC236}">
                  <a16:creationId xmlns:a16="http://schemas.microsoft.com/office/drawing/2014/main" id="{22F5C834-A0E0-0C48-86D2-3AE53038E2C1}"/>
                </a:ext>
              </a:extLst>
            </p:cNvPr>
            <p:cNvSpPr/>
            <p:nvPr/>
          </p:nvSpPr>
          <p:spPr>
            <a:xfrm>
              <a:off x="4446595" y="4146699"/>
              <a:ext cx="1760220" cy="1714500"/>
            </a:xfrm>
            <a:prstGeom prst="ellipse">
              <a:avLst/>
            </a:prstGeom>
            <a:solidFill>
              <a:srgbClr val="4BACC6">
                <a:alpha val="6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PE" sz="1000" dirty="0"/>
                <a:t>Conventional Technology</a:t>
              </a:r>
            </a:p>
            <a:p>
              <a:pPr algn="ctr"/>
              <a:endParaRPr lang="es-PE" sz="1000" dirty="0"/>
            </a:p>
            <a:p>
              <a:pPr algn="ctr"/>
              <a:endParaRPr lang="es-PE" sz="1000" dirty="0"/>
            </a:p>
            <a:p>
              <a:pPr algn="ctr"/>
              <a:r>
                <a:rPr lang="es-PE" sz="1000" dirty="0"/>
                <a:t>Trad. Tech.</a:t>
              </a:r>
            </a:p>
          </p:txBody>
        </p:sp>
        <p:sp>
          <p:nvSpPr>
            <p:cNvPr id="10" name="Elipse 9">
              <a:extLst>
                <a:ext uri="{FF2B5EF4-FFF2-40B4-BE49-F238E27FC236}">
                  <a16:creationId xmlns:a16="http://schemas.microsoft.com/office/drawing/2014/main" id="{4C6D279B-D90E-184A-9997-F8226FAB51E3}"/>
                </a:ext>
              </a:extLst>
            </p:cNvPr>
            <p:cNvSpPr/>
            <p:nvPr/>
          </p:nvSpPr>
          <p:spPr>
            <a:xfrm>
              <a:off x="6993908" y="4179872"/>
              <a:ext cx="1760220" cy="1714500"/>
            </a:xfrm>
            <a:prstGeom prst="ellipse">
              <a:avLst/>
            </a:prstGeom>
            <a:solidFill>
              <a:srgbClr val="00506A">
                <a:alpha val="58000"/>
              </a:srgbClr>
            </a:solidFill>
            <a:ln>
              <a:solidFill>
                <a:srgbClr val="2F528F">
                  <a:alpha val="5529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PE" sz="1000" dirty="0"/>
                <a:t>Conventional Production</a:t>
              </a:r>
            </a:p>
            <a:p>
              <a:pPr algn="ctr"/>
              <a:endParaRPr lang="es-PE" sz="1000" dirty="0"/>
            </a:p>
            <a:p>
              <a:pPr algn="ctr"/>
              <a:endParaRPr lang="es-PE" sz="1000" dirty="0"/>
            </a:p>
            <a:p>
              <a:pPr algn="ctr"/>
              <a:endParaRPr lang="es-PE" sz="1000" dirty="0"/>
            </a:p>
            <a:p>
              <a:pPr algn="ctr"/>
              <a:r>
                <a:rPr lang="es-PE" sz="1000" dirty="0"/>
                <a:t>Trad. Prod.</a:t>
              </a:r>
            </a:p>
          </p:txBody>
        </p:sp>
        <p:cxnSp>
          <p:nvCxnSpPr>
            <p:cNvPr id="11" name="Conector recto 10">
              <a:extLst>
                <a:ext uri="{FF2B5EF4-FFF2-40B4-BE49-F238E27FC236}">
                  <a16:creationId xmlns:a16="http://schemas.microsoft.com/office/drawing/2014/main" id="{904ADDCC-9F67-B645-977A-90918BF360FA}"/>
                </a:ext>
              </a:extLst>
            </p:cNvPr>
            <p:cNvCxnSpPr>
              <a:cxnSpLocks/>
              <a:endCxn id="8" idx="6"/>
            </p:cNvCxnSpPr>
            <p:nvPr/>
          </p:nvCxnSpPr>
          <p:spPr>
            <a:xfrm>
              <a:off x="1942405" y="4983060"/>
              <a:ext cx="1737000" cy="41778"/>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F40C9A96-9D49-C24B-80AA-EEEC0D15D43D}"/>
                </a:ext>
              </a:extLst>
            </p:cNvPr>
            <p:cNvCxnSpPr>
              <a:cxnSpLocks/>
            </p:cNvCxnSpPr>
            <p:nvPr/>
          </p:nvCxnSpPr>
          <p:spPr>
            <a:xfrm>
              <a:off x="4458205" y="5061888"/>
              <a:ext cx="1737000" cy="41778"/>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D6F2190E-4F7E-BB4E-B191-033BDB840A10}"/>
                </a:ext>
              </a:extLst>
            </p:cNvPr>
            <p:cNvCxnSpPr>
              <a:cxnSpLocks/>
              <a:stCxn id="10" idx="2"/>
              <a:endCxn id="10" idx="6"/>
            </p:cNvCxnSpPr>
            <p:nvPr/>
          </p:nvCxnSpPr>
          <p:spPr>
            <a:xfrm>
              <a:off x="6993908" y="5037122"/>
              <a:ext cx="176022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 name="Flecha arriba y abajo 13">
              <a:extLst>
                <a:ext uri="{FF2B5EF4-FFF2-40B4-BE49-F238E27FC236}">
                  <a16:creationId xmlns:a16="http://schemas.microsoft.com/office/drawing/2014/main" id="{4469B631-19AC-3F4D-B891-C057A57F86AC}"/>
                </a:ext>
              </a:extLst>
            </p:cNvPr>
            <p:cNvSpPr/>
            <p:nvPr/>
          </p:nvSpPr>
          <p:spPr>
            <a:xfrm>
              <a:off x="3441197" y="4769898"/>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15" name="Flecha arriba y abajo 14">
              <a:extLst>
                <a:ext uri="{FF2B5EF4-FFF2-40B4-BE49-F238E27FC236}">
                  <a16:creationId xmlns:a16="http://schemas.microsoft.com/office/drawing/2014/main" id="{9A1C2590-EDA2-E94D-9E16-755CE3C7D059}"/>
                </a:ext>
              </a:extLst>
            </p:cNvPr>
            <p:cNvSpPr/>
            <p:nvPr/>
          </p:nvSpPr>
          <p:spPr>
            <a:xfrm>
              <a:off x="2128472" y="4691070"/>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16" name="Flecha arriba y abajo 15">
              <a:extLst>
                <a:ext uri="{FF2B5EF4-FFF2-40B4-BE49-F238E27FC236}">
                  <a16:creationId xmlns:a16="http://schemas.microsoft.com/office/drawing/2014/main" id="{1D01FFDF-481C-1146-B189-79A7A8FC782A}"/>
                </a:ext>
              </a:extLst>
            </p:cNvPr>
            <p:cNvSpPr/>
            <p:nvPr/>
          </p:nvSpPr>
          <p:spPr>
            <a:xfrm>
              <a:off x="4643202" y="4832565"/>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17" name="Flecha arriba y abajo 16">
              <a:extLst>
                <a:ext uri="{FF2B5EF4-FFF2-40B4-BE49-F238E27FC236}">
                  <a16:creationId xmlns:a16="http://schemas.microsoft.com/office/drawing/2014/main" id="{A490C673-B794-9045-843C-09197056D822}"/>
                </a:ext>
              </a:extLst>
            </p:cNvPr>
            <p:cNvSpPr/>
            <p:nvPr/>
          </p:nvSpPr>
          <p:spPr>
            <a:xfrm>
              <a:off x="5933216" y="4861928"/>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18" name="Flecha arriba y abajo 17">
              <a:extLst>
                <a:ext uri="{FF2B5EF4-FFF2-40B4-BE49-F238E27FC236}">
                  <a16:creationId xmlns:a16="http://schemas.microsoft.com/office/drawing/2014/main" id="{94DFAE7D-8527-A043-9C06-8E299608EFC1}"/>
                </a:ext>
              </a:extLst>
            </p:cNvPr>
            <p:cNvSpPr/>
            <p:nvPr/>
          </p:nvSpPr>
          <p:spPr>
            <a:xfrm>
              <a:off x="7223230" y="4752752"/>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19" name="Flecha arriba y abajo 18">
              <a:extLst>
                <a:ext uri="{FF2B5EF4-FFF2-40B4-BE49-F238E27FC236}">
                  <a16:creationId xmlns:a16="http://schemas.microsoft.com/office/drawing/2014/main" id="{A5D97424-B4DB-BC45-988D-49B59F3B08DE}"/>
                </a:ext>
              </a:extLst>
            </p:cNvPr>
            <p:cNvSpPr/>
            <p:nvPr/>
          </p:nvSpPr>
          <p:spPr>
            <a:xfrm>
              <a:off x="8382128" y="4751571"/>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0" name="Flecha arriba y abajo 19">
              <a:extLst>
                <a:ext uri="{FF2B5EF4-FFF2-40B4-BE49-F238E27FC236}">
                  <a16:creationId xmlns:a16="http://schemas.microsoft.com/office/drawing/2014/main" id="{3785F044-B88E-114C-A74E-B01324971D49}"/>
                </a:ext>
              </a:extLst>
            </p:cNvPr>
            <p:cNvSpPr/>
            <p:nvPr/>
          </p:nvSpPr>
          <p:spPr>
            <a:xfrm rot="5400000">
              <a:off x="4028217" y="4406372"/>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1" name="Flecha arriba y abajo 20">
              <a:extLst>
                <a:ext uri="{FF2B5EF4-FFF2-40B4-BE49-F238E27FC236}">
                  <a16:creationId xmlns:a16="http://schemas.microsoft.com/office/drawing/2014/main" id="{481AF844-51CF-E145-B522-8B4D434EC20E}"/>
                </a:ext>
              </a:extLst>
            </p:cNvPr>
            <p:cNvSpPr/>
            <p:nvPr/>
          </p:nvSpPr>
          <p:spPr>
            <a:xfrm rot="19635177">
              <a:off x="7420956" y="3501463"/>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2" name="Flecha arriba y abajo 21">
              <a:extLst>
                <a:ext uri="{FF2B5EF4-FFF2-40B4-BE49-F238E27FC236}">
                  <a16:creationId xmlns:a16="http://schemas.microsoft.com/office/drawing/2014/main" id="{D62B25CF-02BF-0649-9CCD-515AB859F9A2}"/>
                </a:ext>
              </a:extLst>
            </p:cNvPr>
            <p:cNvSpPr/>
            <p:nvPr/>
          </p:nvSpPr>
          <p:spPr>
            <a:xfrm rot="2346783">
              <a:off x="3083479" y="3468518"/>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3" name="Flecha arriba y abajo 22">
              <a:extLst>
                <a:ext uri="{FF2B5EF4-FFF2-40B4-BE49-F238E27FC236}">
                  <a16:creationId xmlns:a16="http://schemas.microsoft.com/office/drawing/2014/main" id="{A5B8DADD-D3E1-6C49-96AE-11140BDE9872}"/>
                </a:ext>
              </a:extLst>
            </p:cNvPr>
            <p:cNvSpPr/>
            <p:nvPr/>
          </p:nvSpPr>
          <p:spPr>
            <a:xfrm>
              <a:off x="5310939" y="3480641"/>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4" name="Flecha arriba y abajo 23">
              <a:extLst>
                <a:ext uri="{FF2B5EF4-FFF2-40B4-BE49-F238E27FC236}">
                  <a16:creationId xmlns:a16="http://schemas.microsoft.com/office/drawing/2014/main" id="{74B311DF-BB92-BE46-9669-DF9944384DAB}"/>
                </a:ext>
              </a:extLst>
            </p:cNvPr>
            <p:cNvSpPr/>
            <p:nvPr/>
          </p:nvSpPr>
          <p:spPr>
            <a:xfrm rot="5400000">
              <a:off x="6634717" y="4330895"/>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5" name="Flecha arriba y abajo 24">
              <a:extLst>
                <a:ext uri="{FF2B5EF4-FFF2-40B4-BE49-F238E27FC236}">
                  <a16:creationId xmlns:a16="http://schemas.microsoft.com/office/drawing/2014/main" id="{87201B0A-2E28-7B4C-B396-CE2B899A9AA4}"/>
                </a:ext>
              </a:extLst>
            </p:cNvPr>
            <p:cNvSpPr/>
            <p:nvPr/>
          </p:nvSpPr>
          <p:spPr>
            <a:xfrm rot="5400000">
              <a:off x="3992382" y="5153918"/>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6" name="Flecha arriba y abajo 25">
              <a:extLst>
                <a:ext uri="{FF2B5EF4-FFF2-40B4-BE49-F238E27FC236}">
                  <a16:creationId xmlns:a16="http://schemas.microsoft.com/office/drawing/2014/main" id="{AC4C0A65-225F-FD4A-801E-71C409981AD7}"/>
                </a:ext>
              </a:extLst>
            </p:cNvPr>
            <p:cNvSpPr/>
            <p:nvPr/>
          </p:nvSpPr>
          <p:spPr>
            <a:xfrm rot="5400000">
              <a:off x="6550243" y="5084945"/>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7" name="Flecha arriba y abajo 26">
              <a:extLst>
                <a:ext uri="{FF2B5EF4-FFF2-40B4-BE49-F238E27FC236}">
                  <a16:creationId xmlns:a16="http://schemas.microsoft.com/office/drawing/2014/main" id="{04F483B8-5EA3-9345-A75A-011FA21A50D3}"/>
                </a:ext>
              </a:extLst>
            </p:cNvPr>
            <p:cNvSpPr/>
            <p:nvPr/>
          </p:nvSpPr>
          <p:spPr>
            <a:xfrm rot="19635177">
              <a:off x="4445476" y="3447469"/>
              <a:ext cx="94593" cy="58398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8" name="Flecha arriba y abajo 27">
              <a:extLst>
                <a:ext uri="{FF2B5EF4-FFF2-40B4-BE49-F238E27FC236}">
                  <a16:creationId xmlns:a16="http://schemas.microsoft.com/office/drawing/2014/main" id="{D19D359B-8A14-A945-B53E-11ECF8169E1F}"/>
                </a:ext>
              </a:extLst>
            </p:cNvPr>
            <p:cNvSpPr/>
            <p:nvPr/>
          </p:nvSpPr>
          <p:spPr>
            <a:xfrm rot="18888745">
              <a:off x="6461757" y="3202424"/>
              <a:ext cx="120584" cy="1301161"/>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29" name="Flecha arriba y abajo 28">
              <a:extLst>
                <a:ext uri="{FF2B5EF4-FFF2-40B4-BE49-F238E27FC236}">
                  <a16:creationId xmlns:a16="http://schemas.microsoft.com/office/drawing/2014/main" id="{BE6E8676-A749-D348-A945-9B63592B3A71}"/>
                </a:ext>
              </a:extLst>
            </p:cNvPr>
            <p:cNvSpPr/>
            <p:nvPr/>
          </p:nvSpPr>
          <p:spPr>
            <a:xfrm rot="3131621">
              <a:off x="4311836" y="3135221"/>
              <a:ext cx="120584" cy="1301161"/>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30" name="Flecha arriba y abajo 29">
              <a:extLst>
                <a:ext uri="{FF2B5EF4-FFF2-40B4-BE49-F238E27FC236}">
                  <a16:creationId xmlns:a16="http://schemas.microsoft.com/office/drawing/2014/main" id="{F509CE59-69F8-A542-98BD-451B53D43D7B}"/>
                </a:ext>
              </a:extLst>
            </p:cNvPr>
            <p:cNvSpPr/>
            <p:nvPr/>
          </p:nvSpPr>
          <p:spPr>
            <a:xfrm rot="17538605">
              <a:off x="5683243" y="2565862"/>
              <a:ext cx="101020" cy="2656757"/>
            </a:xfrm>
            <a:prstGeom prst="upDownArrow">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31" name="Flecha arriba y abajo 30">
              <a:extLst>
                <a:ext uri="{FF2B5EF4-FFF2-40B4-BE49-F238E27FC236}">
                  <a16:creationId xmlns:a16="http://schemas.microsoft.com/office/drawing/2014/main" id="{FF929D06-B6EB-7E4C-9B3A-29007D36ABBC}"/>
                </a:ext>
              </a:extLst>
            </p:cNvPr>
            <p:cNvSpPr/>
            <p:nvPr/>
          </p:nvSpPr>
          <p:spPr>
            <a:xfrm rot="4036113" flipH="1">
              <a:off x="5045058" y="2453731"/>
              <a:ext cx="54083" cy="2807708"/>
            </a:xfrm>
            <a:prstGeom prst="upDownArrow">
              <a:avLst/>
            </a:prstGeom>
            <a:solidFill>
              <a:srgbClr val="FF0000">
                <a:alpha val="41000"/>
              </a:srgb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32" name="Flecha arriba y abajo 31">
              <a:extLst>
                <a:ext uri="{FF2B5EF4-FFF2-40B4-BE49-F238E27FC236}">
                  <a16:creationId xmlns:a16="http://schemas.microsoft.com/office/drawing/2014/main" id="{44CADAB5-C7FB-D14F-8B8A-1E0072DE12CE}"/>
                </a:ext>
              </a:extLst>
            </p:cNvPr>
            <p:cNvSpPr/>
            <p:nvPr/>
          </p:nvSpPr>
          <p:spPr>
            <a:xfrm rot="2440825" flipH="1">
              <a:off x="6266355" y="3402140"/>
              <a:ext cx="45719" cy="1040251"/>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1000"/>
            </a:p>
          </p:txBody>
        </p:sp>
        <p:sp>
          <p:nvSpPr>
            <p:cNvPr id="33" name="CuadroTexto 32">
              <a:extLst>
                <a:ext uri="{FF2B5EF4-FFF2-40B4-BE49-F238E27FC236}">
                  <a16:creationId xmlns:a16="http://schemas.microsoft.com/office/drawing/2014/main" id="{6EFA6938-C92F-C94B-9CA2-B210FFFC9537}"/>
                </a:ext>
              </a:extLst>
            </p:cNvPr>
            <p:cNvSpPr txBox="1"/>
            <p:nvPr/>
          </p:nvSpPr>
          <p:spPr>
            <a:xfrm>
              <a:off x="8382128" y="2213379"/>
              <a:ext cx="1272483" cy="336404"/>
            </a:xfrm>
            <a:prstGeom prst="rect">
              <a:avLst/>
            </a:prstGeom>
            <a:noFill/>
          </p:spPr>
          <p:txBody>
            <a:bodyPr wrap="none" rtlCol="0">
              <a:spAutoFit/>
            </a:bodyPr>
            <a:lstStyle/>
            <a:p>
              <a:r>
                <a:rPr lang="es-PE" sz="1000" dirty="0">
                  <a:solidFill>
                    <a:srgbClr val="4BACC6"/>
                  </a:solidFill>
                  <a:latin typeface="Montserrat" panose="02000505000000020004" pitchFamily="2" charset="77"/>
                </a:rPr>
                <a:t>Mature systems</a:t>
              </a:r>
            </a:p>
          </p:txBody>
        </p:sp>
        <p:sp>
          <p:nvSpPr>
            <p:cNvPr id="34" name="CuadroTexto 33">
              <a:extLst>
                <a:ext uri="{FF2B5EF4-FFF2-40B4-BE49-F238E27FC236}">
                  <a16:creationId xmlns:a16="http://schemas.microsoft.com/office/drawing/2014/main" id="{52F579A1-6050-6E4F-A49F-72D7B37793B2}"/>
                </a:ext>
              </a:extLst>
            </p:cNvPr>
            <p:cNvSpPr txBox="1"/>
            <p:nvPr/>
          </p:nvSpPr>
          <p:spPr>
            <a:xfrm>
              <a:off x="8885560" y="5219876"/>
              <a:ext cx="1000329" cy="546658"/>
            </a:xfrm>
            <a:prstGeom prst="rect">
              <a:avLst/>
            </a:prstGeom>
            <a:noFill/>
          </p:spPr>
          <p:txBody>
            <a:bodyPr wrap="none" rtlCol="0">
              <a:spAutoFit/>
            </a:bodyPr>
            <a:lstStyle/>
            <a:p>
              <a:r>
                <a:rPr lang="es-PE" sz="1000" dirty="0">
                  <a:solidFill>
                    <a:srgbClr val="4BACC6"/>
                  </a:solidFill>
                  <a:latin typeface="Montserrat" panose="02000505000000020004" pitchFamily="2" charset="77"/>
                </a:rPr>
                <a:t>Developing </a:t>
              </a:r>
            </a:p>
            <a:p>
              <a:r>
                <a:rPr lang="es-PE" sz="1000" dirty="0">
                  <a:solidFill>
                    <a:srgbClr val="4BACC6"/>
                  </a:solidFill>
                  <a:latin typeface="Montserrat" panose="02000505000000020004" pitchFamily="2" charset="77"/>
                </a:rPr>
                <a:t>systems</a:t>
              </a:r>
            </a:p>
          </p:txBody>
        </p:sp>
      </p:grpSp>
      <p:sp>
        <p:nvSpPr>
          <p:cNvPr id="35" name="CuadroTexto 34">
            <a:extLst>
              <a:ext uri="{FF2B5EF4-FFF2-40B4-BE49-F238E27FC236}">
                <a16:creationId xmlns:a16="http://schemas.microsoft.com/office/drawing/2014/main" id="{6E118E26-F512-5246-BC92-F5434F74EEA9}"/>
              </a:ext>
            </a:extLst>
          </p:cNvPr>
          <p:cNvSpPr txBox="1"/>
          <p:nvPr/>
        </p:nvSpPr>
        <p:spPr>
          <a:xfrm>
            <a:off x="7195022" y="5818518"/>
            <a:ext cx="1353256" cy="369332"/>
          </a:xfrm>
          <a:prstGeom prst="rect">
            <a:avLst/>
          </a:prstGeom>
          <a:noFill/>
        </p:spPr>
        <p:txBody>
          <a:bodyPr wrap="none" rtlCol="0">
            <a:spAutoFit/>
          </a:bodyPr>
          <a:lstStyle/>
          <a:p>
            <a:r>
              <a:rPr lang="es-PE" dirty="0"/>
              <a:t>Sagasti 2011</a:t>
            </a:r>
          </a:p>
        </p:txBody>
      </p:sp>
    </p:spTree>
    <p:extLst>
      <p:ext uri="{BB962C8B-B14F-4D97-AF65-F5344CB8AC3E}">
        <p14:creationId xmlns:p14="http://schemas.microsoft.com/office/powerpoint/2010/main" val="621557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E18334-51F0-5F4F-98C4-E50C4C8064D3}"/>
              </a:ext>
            </a:extLst>
          </p:cNvPr>
          <p:cNvSpPr>
            <a:spLocks noGrp="1"/>
          </p:cNvSpPr>
          <p:nvPr>
            <p:ph type="title"/>
          </p:nvPr>
        </p:nvSpPr>
        <p:spPr>
          <a:xfrm>
            <a:off x="-1984255" y="639614"/>
            <a:ext cx="7958331" cy="1077229"/>
          </a:xfrm>
        </p:spPr>
        <p:txBody>
          <a:bodyPr>
            <a:normAutofit/>
          </a:bodyPr>
          <a:lstStyle/>
          <a:p>
            <a:r>
              <a:rPr lang="es-PE" dirty="0"/>
              <a:t>Mensajes claves:</a:t>
            </a:r>
            <a:endParaRPr lang="es-PE" sz="1200" dirty="0"/>
          </a:p>
        </p:txBody>
      </p:sp>
      <p:sp>
        <p:nvSpPr>
          <p:cNvPr id="3" name="Marcador de contenido 2">
            <a:extLst>
              <a:ext uri="{FF2B5EF4-FFF2-40B4-BE49-F238E27FC236}">
                <a16:creationId xmlns:a16="http://schemas.microsoft.com/office/drawing/2014/main" id="{A55FCEFD-3466-354B-BF27-CF62BBB6CE2B}"/>
              </a:ext>
            </a:extLst>
          </p:cNvPr>
          <p:cNvSpPr>
            <a:spLocks noGrp="1"/>
          </p:cNvSpPr>
          <p:nvPr>
            <p:ph idx="1"/>
          </p:nvPr>
        </p:nvSpPr>
        <p:spPr/>
        <p:txBody>
          <a:bodyPr>
            <a:normAutofit fontScale="77500" lnSpcReduction="20000"/>
          </a:bodyPr>
          <a:lstStyle/>
          <a:p>
            <a:r>
              <a:rPr lang="es-PE" dirty="0"/>
              <a:t>Las comunidades nativas se han mantenido relegados de los beneficios del crecimiento económico del país en los últimos años. </a:t>
            </a:r>
          </a:p>
          <a:p>
            <a:r>
              <a:rPr lang="es-PE" dirty="0"/>
              <a:t>Sin embargo, el capital acumulado en conocimiento, tanto en el aspecto cultural, como del entorno en el que viven, es una oportunidad para generar valor en un contexto de economía verde.  </a:t>
            </a:r>
          </a:p>
          <a:p>
            <a:r>
              <a:rPr lang="es-PE" dirty="0"/>
              <a:t>La protección del patrimonio inmaterial del conocimiento colectivo de las comunidades nativas es un mecanismo para proteger y distribuir beneficios a favor de las comunidades. Sin embargo, los mecanismos para conocer, utilizar y reconocer estos beneficios en un mercado dinámico son pocos </a:t>
            </a:r>
            <a:r>
              <a:rPr lang="es-PE"/>
              <a:t>conocidos o no son </a:t>
            </a:r>
            <a:r>
              <a:rPr lang="es-PE" dirty="0"/>
              <a:t>puestos en práctica. </a:t>
            </a:r>
          </a:p>
          <a:p>
            <a:r>
              <a:rPr lang="es-PE" dirty="0"/>
              <a:t>Poder canalizar mecanismos para juntar emprendedores dinámicos y empresas innovadoras con comunidades nativas, a las cuales se les reconoce sus aportes y conocimiento, pueden generar un espacio de cooperación y emprendimiento asociativo que genere beneficios económicos, sociales y a favor del ambiente. </a:t>
            </a:r>
          </a:p>
        </p:txBody>
      </p:sp>
    </p:spTree>
    <p:extLst>
      <p:ext uri="{BB962C8B-B14F-4D97-AF65-F5344CB8AC3E}">
        <p14:creationId xmlns:p14="http://schemas.microsoft.com/office/powerpoint/2010/main" val="64115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42372C-52D9-134B-91B0-D7CF1C917703}"/>
              </a:ext>
            </a:extLst>
          </p:cNvPr>
          <p:cNvSpPr>
            <a:spLocks noGrp="1"/>
          </p:cNvSpPr>
          <p:nvPr>
            <p:ph type="title"/>
          </p:nvPr>
        </p:nvSpPr>
        <p:spPr>
          <a:xfrm>
            <a:off x="-203582" y="627582"/>
            <a:ext cx="7958331" cy="1077229"/>
          </a:xfrm>
        </p:spPr>
        <p:txBody>
          <a:bodyPr>
            <a:normAutofit/>
          </a:bodyPr>
          <a:lstStyle/>
          <a:p>
            <a:pPr lvl="0"/>
            <a:r>
              <a:rPr lang="es-PE" dirty="0"/>
              <a:t>Resultados y conclusiones</a:t>
            </a:r>
            <a:endParaRPr lang="es-PE" sz="1300" dirty="0"/>
          </a:p>
        </p:txBody>
      </p:sp>
      <p:sp>
        <p:nvSpPr>
          <p:cNvPr id="3" name="Marcador de contenido 2">
            <a:extLst>
              <a:ext uri="{FF2B5EF4-FFF2-40B4-BE49-F238E27FC236}">
                <a16:creationId xmlns:a16="http://schemas.microsoft.com/office/drawing/2014/main" id="{2FAB7038-F96E-7143-BD95-B2E6B85A3EE2}"/>
              </a:ext>
            </a:extLst>
          </p:cNvPr>
          <p:cNvSpPr>
            <a:spLocks noGrp="1"/>
          </p:cNvSpPr>
          <p:nvPr>
            <p:ph idx="1"/>
          </p:nvPr>
        </p:nvSpPr>
        <p:spPr>
          <a:xfrm>
            <a:off x="838200" y="1583418"/>
            <a:ext cx="10515600" cy="4909457"/>
          </a:xfrm>
        </p:spPr>
        <p:txBody>
          <a:bodyPr>
            <a:normAutofit fontScale="62500" lnSpcReduction="20000"/>
          </a:bodyPr>
          <a:lstStyle/>
          <a:p>
            <a:r>
              <a:rPr lang="es-PE" dirty="0"/>
              <a:t>La oportunidad para poner en valor los conocimientos tradicionales en un contexto de economía verde es muy variado para el Perú. Algunos posibles usos:</a:t>
            </a:r>
          </a:p>
          <a:p>
            <a:pPr lvl="1"/>
            <a:r>
              <a:rPr lang="es-PE" dirty="0"/>
              <a:t>Súper alimentos basados en la diversidad biológica (vitamina C del Camu Camu; alcachofa; </a:t>
            </a:r>
          </a:p>
          <a:p>
            <a:pPr lvl="1"/>
            <a:r>
              <a:rPr lang="es-PE" dirty="0"/>
              <a:t>Nutracéuticos y alimentos para nichos especializados (celiácos u otros)</a:t>
            </a:r>
          </a:p>
          <a:p>
            <a:pPr lvl="1"/>
            <a:r>
              <a:rPr lang="es-PE" dirty="0"/>
              <a:t>Diseño basado en textiles y gráficas representativas de comunidades </a:t>
            </a:r>
          </a:p>
          <a:p>
            <a:pPr lvl="1"/>
            <a:r>
              <a:rPr lang="es-PE" dirty="0"/>
              <a:t>Organización social</a:t>
            </a:r>
          </a:p>
          <a:p>
            <a:pPr lvl="1"/>
            <a:r>
              <a:rPr lang="es-PE" dirty="0"/>
              <a:t>Gestión de riesgos ante el cambio climático: uso de bioindicadores</a:t>
            </a:r>
          </a:p>
          <a:p>
            <a:pPr lvl="1"/>
            <a:r>
              <a:rPr lang="es-PE" dirty="0"/>
              <a:t>Medicina natural y cosméticos basados en el aprovechamiento de la biodiversidad</a:t>
            </a:r>
          </a:p>
          <a:p>
            <a:pPr lvl="1"/>
            <a:r>
              <a:rPr lang="es-PE" dirty="0"/>
              <a:t>Seguridad alimentaria a través de la reserva de germoplasma de las variedades silvestres de alimentos clave (papa, tomate, cacao, café, etc.)</a:t>
            </a:r>
          </a:p>
          <a:p>
            <a:r>
              <a:rPr lang="es-PE" dirty="0"/>
              <a:t>Muchos de los conservadores in situ de estos saberes y prácticas de conservación están en riesgo de perderse por la avanzada edad de los conservadores, la migración, la falta de transmisión de los conocimiento, y las pocas acciones de protección a quienes conservan estos conocimientos.</a:t>
            </a:r>
          </a:p>
          <a:p>
            <a:r>
              <a:rPr lang="es-PE" dirty="0"/>
              <a:t>Una alternativa a la falta de interés público para la conservación es la alianza entre el sector privado emprendedor que ponga en valor estos conocimiento reconociendo a quienes lo conservan y cultivan. </a:t>
            </a:r>
          </a:p>
          <a:p>
            <a:r>
              <a:rPr lang="es-PE" dirty="0"/>
              <a:t>Los emprendedores con propósito que basan sus productos en el conocimiento natural y ancestral tienen una oportunidad para llegar a mercados especializados y crear valor en toda la cadena de producción</a:t>
            </a:r>
          </a:p>
        </p:txBody>
      </p:sp>
    </p:spTree>
    <p:extLst>
      <p:ext uri="{BB962C8B-B14F-4D97-AF65-F5344CB8AC3E}">
        <p14:creationId xmlns:p14="http://schemas.microsoft.com/office/powerpoint/2010/main" val="1266614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90FC1B-B47F-EE40-A4CB-2133B4E98F08}"/>
              </a:ext>
            </a:extLst>
          </p:cNvPr>
          <p:cNvSpPr>
            <a:spLocks noGrp="1"/>
          </p:cNvSpPr>
          <p:nvPr>
            <p:ph type="title"/>
          </p:nvPr>
        </p:nvSpPr>
        <p:spPr>
          <a:xfrm>
            <a:off x="1492871" y="639614"/>
            <a:ext cx="7958331" cy="1077229"/>
          </a:xfrm>
        </p:spPr>
        <p:txBody>
          <a:bodyPr>
            <a:normAutofit/>
          </a:bodyPr>
          <a:lstStyle/>
          <a:p>
            <a:pPr lvl="0"/>
            <a:r>
              <a:rPr lang="es-PE" dirty="0"/>
              <a:t>Recomendaciones o implicaciones: </a:t>
            </a:r>
            <a:endParaRPr lang="es-PE" sz="1300" dirty="0"/>
          </a:p>
        </p:txBody>
      </p:sp>
      <p:sp>
        <p:nvSpPr>
          <p:cNvPr id="3" name="Marcador de contenido 2">
            <a:extLst>
              <a:ext uri="{FF2B5EF4-FFF2-40B4-BE49-F238E27FC236}">
                <a16:creationId xmlns:a16="http://schemas.microsoft.com/office/drawing/2014/main" id="{4FC5B438-E45C-704D-937C-A25E61A84EDE}"/>
              </a:ext>
            </a:extLst>
          </p:cNvPr>
          <p:cNvSpPr>
            <a:spLocks noGrp="1"/>
          </p:cNvSpPr>
          <p:nvPr>
            <p:ph idx="1"/>
          </p:nvPr>
        </p:nvSpPr>
        <p:spPr/>
        <p:txBody>
          <a:bodyPr>
            <a:normAutofit fontScale="85000" lnSpcReduction="10000"/>
          </a:bodyPr>
          <a:lstStyle/>
          <a:p>
            <a:r>
              <a:rPr lang="es-PE" dirty="0"/>
              <a:t>Algunas políticas públicas pueden potenciar a los emprendimientos con propósito basados en el conocimiento ancestral y tradicional:</a:t>
            </a:r>
          </a:p>
          <a:p>
            <a:pPr lvl="1"/>
            <a:r>
              <a:rPr lang="es-PE" dirty="0"/>
              <a:t>Financiamiento a emprendedores que pongan en valor los conocimientos tradicionales a través de Concytec e Innovate Perú</a:t>
            </a:r>
          </a:p>
          <a:p>
            <a:pPr lvl="1"/>
            <a:r>
              <a:rPr lang="es-PE" dirty="0"/>
              <a:t>Fortalecer a los CITE artesanales y productivos para que impulsen a este tipo de emprendimientos con propósito basados en conocimientos tradicionales y ancestrales</a:t>
            </a:r>
          </a:p>
          <a:p>
            <a:pPr lvl="1"/>
            <a:r>
              <a:rPr lang="es-PE" dirty="0"/>
              <a:t>Garantizar a través de Indecopi que aquellos emprendimientos con propósito que estén orientado a valorar los conocimientos tradicionales reconozcan el aporte de las comunidades en la distribución de utilidades</a:t>
            </a:r>
          </a:p>
          <a:p>
            <a:pPr lvl="1"/>
            <a:r>
              <a:rPr lang="es-PE" dirty="0"/>
              <a:t>Certificar aquellos emprendimientos que cumplan con los reconocimientos de manera adecuada</a:t>
            </a:r>
          </a:p>
        </p:txBody>
      </p:sp>
    </p:spTree>
    <p:extLst>
      <p:ext uri="{BB962C8B-B14F-4D97-AF65-F5344CB8AC3E}">
        <p14:creationId xmlns:p14="http://schemas.microsoft.com/office/powerpoint/2010/main" val="63912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64E6D8-8E6E-F24C-A7B3-731F8CEA1847}"/>
              </a:ext>
            </a:extLst>
          </p:cNvPr>
          <p:cNvSpPr>
            <a:spLocks noGrp="1"/>
          </p:cNvSpPr>
          <p:nvPr>
            <p:ph type="title"/>
          </p:nvPr>
        </p:nvSpPr>
        <p:spPr>
          <a:xfrm>
            <a:off x="397998" y="615551"/>
            <a:ext cx="7958331" cy="1077229"/>
          </a:xfrm>
        </p:spPr>
        <p:txBody>
          <a:bodyPr>
            <a:normAutofit/>
          </a:bodyPr>
          <a:lstStyle/>
          <a:p>
            <a:r>
              <a:rPr lang="es-PE" dirty="0"/>
              <a:t>Referencias y links de interés</a:t>
            </a:r>
          </a:p>
        </p:txBody>
      </p:sp>
      <p:sp>
        <p:nvSpPr>
          <p:cNvPr id="3" name="Marcador de contenido 2">
            <a:extLst>
              <a:ext uri="{FF2B5EF4-FFF2-40B4-BE49-F238E27FC236}">
                <a16:creationId xmlns:a16="http://schemas.microsoft.com/office/drawing/2014/main" id="{7272350F-188A-1849-BA45-36569F9806D3}"/>
              </a:ext>
            </a:extLst>
          </p:cNvPr>
          <p:cNvSpPr>
            <a:spLocks noGrp="1"/>
          </p:cNvSpPr>
          <p:nvPr>
            <p:ph idx="1"/>
          </p:nvPr>
        </p:nvSpPr>
        <p:spPr/>
        <p:txBody>
          <a:bodyPr>
            <a:normAutofit fontScale="85000" lnSpcReduction="10000"/>
          </a:bodyPr>
          <a:lstStyle/>
          <a:p>
            <a:r>
              <a:rPr lang="es-PE" sz="1800" dirty="0"/>
              <a:t>Sagasti, Francisco (2011), </a:t>
            </a:r>
            <a:r>
              <a:rPr lang="es-PE" sz="1800" i="1" dirty="0"/>
              <a:t>Ciencia, Tecnología, Innovación. Políticas para América Latina</a:t>
            </a:r>
            <a:r>
              <a:rPr lang="es-PE" sz="1800" dirty="0"/>
              <a:t>. México DF: Fondo de Cultura Económica </a:t>
            </a:r>
          </a:p>
          <a:p>
            <a:r>
              <a:rPr lang="es-PE" sz="1800" dirty="0"/>
              <a:t>Ministerio de Cultura (sf) “Propuesta de Estrategia de Conocimientos Tradicionales de los Pueblos Indígenas en el Perú”. En: </a:t>
            </a:r>
            <a:r>
              <a:rPr lang="es-PE" sz="1800" dirty="0">
                <a:hlinkClick r:id="rId2"/>
              </a:rPr>
              <a:t>https://www.cultura.gob.pe/sites/default/files/noticia/tablaarchivos/estrategiactmatrizfinal.pdf</a:t>
            </a:r>
            <a:r>
              <a:rPr lang="es-PE" sz="1800" dirty="0"/>
              <a:t> </a:t>
            </a:r>
          </a:p>
          <a:p>
            <a:r>
              <a:rPr lang="es-PE" sz="1800" dirty="0"/>
              <a:t>Ministerio de Cultura (2014) Módulo de capacitación sobre conocimientos tradicionales: </a:t>
            </a:r>
            <a:r>
              <a:rPr lang="es-PE" sz="1800" dirty="0">
                <a:hlinkClick r:id="rId3"/>
              </a:rPr>
              <a:t>http://repositorio.cultura.gob.pe/bitstream/handle/CULTURA/72/Conocimientos%20Tradicionales.pdf?sequence=1&amp;isAllowed=</a:t>
            </a:r>
            <a:r>
              <a:rPr lang="es-PE" sz="1800">
                <a:hlinkClick r:id="rId3"/>
              </a:rPr>
              <a:t>y</a:t>
            </a:r>
            <a:r>
              <a:rPr lang="es-PE" sz="1800"/>
              <a:t> </a:t>
            </a:r>
          </a:p>
          <a:p>
            <a:r>
              <a:rPr lang="es-PE" sz="1800"/>
              <a:t>Indecopi </a:t>
            </a:r>
            <a:r>
              <a:rPr lang="es-PE" sz="1800" dirty="0"/>
              <a:t>(2004), Manual explicativo de la Ley 27811 Régimen de protección de los conocimientos colectivos de los pueblos indígenas vínculados a los recursos biológicos, en: </a:t>
            </a:r>
            <a:r>
              <a:rPr lang="es-PE" sz="1800" dirty="0">
                <a:hlinkClick r:id="rId4"/>
              </a:rPr>
              <a:t>https://repositorio.indecopi.gob.pe/handle/11724/4400</a:t>
            </a:r>
            <a:r>
              <a:rPr lang="es-PE" sz="1800" dirty="0"/>
              <a:t> </a:t>
            </a:r>
          </a:p>
        </p:txBody>
      </p:sp>
    </p:spTree>
    <p:extLst>
      <p:ext uri="{BB962C8B-B14F-4D97-AF65-F5344CB8AC3E}">
        <p14:creationId xmlns:p14="http://schemas.microsoft.com/office/powerpoint/2010/main" val="23979559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{CBAA45EC-BBC1-6240-AEFC-D3D56EEF3BB3}tf16401378</Template>
  <TotalTime>8264</TotalTime>
  <Words>1150</Words>
  <Application>Microsoft Macintosh PowerPoint</Application>
  <PresentationFormat>Panorámica</PresentationFormat>
  <Paragraphs>74</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Calibri</vt:lpstr>
      <vt:lpstr>Montserrat</vt:lpstr>
      <vt:lpstr>MS Shell Dlg 2</vt:lpstr>
      <vt:lpstr>Wingdings</vt:lpstr>
      <vt:lpstr>Wingdings 3</vt:lpstr>
      <vt:lpstr>Madison</vt:lpstr>
      <vt:lpstr>Oportunidad para los conocimientos en la economía verde</vt:lpstr>
      <vt:lpstr>Resumen ejecutivo:</vt:lpstr>
      <vt:lpstr>Introducción</vt:lpstr>
      <vt:lpstr>Conocimientos tradicionales en el sistema nacional de innovación</vt:lpstr>
      <vt:lpstr>Mensajes claves:</vt:lpstr>
      <vt:lpstr>Resultados y conclusiones</vt:lpstr>
      <vt:lpstr>Recomendaciones o implicaciones: </vt:lpstr>
      <vt:lpstr>Referencias y links de interés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Hoja de ruta para la implementación de la Ley BIC</dc:title>
  <dc:creator>mbazan76 mbazan76</dc:creator>
  <cp:lastModifiedBy>Microsoft Office User</cp:lastModifiedBy>
  <cp:revision>22</cp:revision>
  <dcterms:created xsi:type="dcterms:W3CDTF">2020-12-03T14:28:47Z</dcterms:created>
  <dcterms:modified xsi:type="dcterms:W3CDTF">2021-08-06T15:35:26Z</dcterms:modified>
</cp:coreProperties>
</file>