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56" r:id="rId2"/>
    <p:sldId id="257" r:id="rId3"/>
    <p:sldId id="258" r:id="rId4"/>
    <p:sldId id="259" r:id="rId5"/>
    <p:sldId id="273" r:id="rId6"/>
    <p:sldId id="274" r:id="rId7"/>
    <p:sldId id="286" r:id="rId8"/>
    <p:sldId id="283" r:id="rId9"/>
    <p:sldId id="284" r:id="rId10"/>
    <p:sldId id="285" r:id="rId11"/>
    <p:sldId id="279" r:id="rId12"/>
    <p:sldId id="281" r:id="rId13"/>
    <p:sldId id="261" r:id="rId14"/>
    <p:sldId id="262"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32"/>
  </p:normalViewPr>
  <p:slideViewPr>
    <p:cSldViewPr snapToGrid="0" snapToObjects="1">
      <p:cViewPr varScale="1">
        <p:scale>
          <a:sx n="84" d="100"/>
          <a:sy n="84" d="100"/>
        </p:scale>
        <p:origin x="200"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092AB5-4D21-C24B-B1B3-A78BEB6F23AD}" type="doc">
      <dgm:prSet loTypeId="urn:microsoft.com/office/officeart/2005/8/layout/hChevron3" loCatId="" qsTypeId="urn:microsoft.com/office/officeart/2005/8/quickstyle/simple1" qsCatId="simple" csTypeId="urn:microsoft.com/office/officeart/2005/8/colors/accent1_2" csCatId="accent1" phldr="1"/>
      <dgm:spPr/>
    </dgm:pt>
    <dgm:pt modelId="{27292CA0-CA27-B044-A8F2-4226C137D669}">
      <dgm:prSet phldrT="[Texto]" custT="1"/>
      <dgm:spPr>
        <a:solidFill>
          <a:schemeClr val="accent6">
            <a:lumMod val="50000"/>
          </a:schemeClr>
        </a:solidFill>
      </dgm:spPr>
      <dgm:t>
        <a:bodyPr/>
        <a:lstStyle/>
        <a:p>
          <a:r>
            <a:rPr lang="es-ES" sz="3200" dirty="0"/>
            <a:t>Fuentes</a:t>
          </a:r>
        </a:p>
      </dgm:t>
    </dgm:pt>
    <dgm:pt modelId="{555F29BB-9135-9340-9AE9-F9035060F86E}" type="parTrans" cxnId="{160C1C7D-91C4-AA48-9495-C6F7B6A8413B}">
      <dgm:prSet/>
      <dgm:spPr/>
      <dgm:t>
        <a:bodyPr/>
        <a:lstStyle/>
        <a:p>
          <a:endParaRPr lang="es-ES" sz="3200"/>
        </a:p>
      </dgm:t>
    </dgm:pt>
    <dgm:pt modelId="{D8FA7FB4-6132-DC48-B2A2-B36B7CE5BDFA}" type="sibTrans" cxnId="{160C1C7D-91C4-AA48-9495-C6F7B6A8413B}">
      <dgm:prSet/>
      <dgm:spPr/>
      <dgm:t>
        <a:bodyPr/>
        <a:lstStyle/>
        <a:p>
          <a:endParaRPr lang="es-ES" sz="3200"/>
        </a:p>
      </dgm:t>
    </dgm:pt>
    <dgm:pt modelId="{5A7629C6-F433-7144-95EA-915C3A8994B2}">
      <dgm:prSet phldrT="[Texto]" custT="1"/>
      <dgm:spPr>
        <a:solidFill>
          <a:schemeClr val="accent6">
            <a:lumMod val="75000"/>
          </a:schemeClr>
        </a:solidFill>
      </dgm:spPr>
      <dgm:t>
        <a:bodyPr/>
        <a:lstStyle/>
        <a:p>
          <a:r>
            <a:rPr lang="es-ES" sz="3200" dirty="0"/>
            <a:t>Intermediarios</a:t>
          </a:r>
        </a:p>
      </dgm:t>
    </dgm:pt>
    <dgm:pt modelId="{6B2A3625-9EEF-FF42-AE90-B209D5E45BE7}" type="parTrans" cxnId="{0DF0A680-C84F-344F-90EF-47CDA22B39C0}">
      <dgm:prSet/>
      <dgm:spPr/>
      <dgm:t>
        <a:bodyPr/>
        <a:lstStyle/>
        <a:p>
          <a:endParaRPr lang="es-ES" sz="3200"/>
        </a:p>
      </dgm:t>
    </dgm:pt>
    <dgm:pt modelId="{A32EB1A6-903B-6640-A8CC-B132F52E4A9F}" type="sibTrans" cxnId="{0DF0A680-C84F-344F-90EF-47CDA22B39C0}">
      <dgm:prSet/>
      <dgm:spPr/>
      <dgm:t>
        <a:bodyPr/>
        <a:lstStyle/>
        <a:p>
          <a:endParaRPr lang="es-ES" sz="3200"/>
        </a:p>
      </dgm:t>
    </dgm:pt>
    <dgm:pt modelId="{C254DDBD-C6A1-EA40-B60F-4725AB2A13F0}">
      <dgm:prSet phldrT="[Texto]" custT="1"/>
      <dgm:spPr>
        <a:solidFill>
          <a:schemeClr val="accent6"/>
        </a:solidFill>
      </dgm:spPr>
      <dgm:t>
        <a:bodyPr/>
        <a:lstStyle/>
        <a:p>
          <a:r>
            <a:rPr lang="es-ES" sz="3200" dirty="0"/>
            <a:t>Instrumentos</a:t>
          </a:r>
        </a:p>
      </dgm:t>
    </dgm:pt>
    <dgm:pt modelId="{65CFCCCE-3854-7448-9D05-6523E5061E43}" type="parTrans" cxnId="{813D5DAF-ADED-454B-B92F-6AD4217B6E0E}">
      <dgm:prSet/>
      <dgm:spPr/>
      <dgm:t>
        <a:bodyPr/>
        <a:lstStyle/>
        <a:p>
          <a:endParaRPr lang="es-ES" sz="3200"/>
        </a:p>
      </dgm:t>
    </dgm:pt>
    <dgm:pt modelId="{CFB03F1C-9FA1-2040-89C4-2A570D3A40B6}" type="sibTrans" cxnId="{813D5DAF-ADED-454B-B92F-6AD4217B6E0E}">
      <dgm:prSet/>
      <dgm:spPr/>
      <dgm:t>
        <a:bodyPr/>
        <a:lstStyle/>
        <a:p>
          <a:endParaRPr lang="es-ES" sz="3200"/>
        </a:p>
      </dgm:t>
    </dgm:pt>
    <dgm:pt modelId="{616361E1-8F53-9C40-B000-F50D7B23E379}" type="pres">
      <dgm:prSet presAssocID="{D8092AB5-4D21-C24B-B1B3-A78BEB6F23AD}" presName="Name0" presStyleCnt="0">
        <dgm:presLayoutVars>
          <dgm:dir/>
          <dgm:resizeHandles val="exact"/>
        </dgm:presLayoutVars>
      </dgm:prSet>
      <dgm:spPr/>
    </dgm:pt>
    <dgm:pt modelId="{444E54E1-B5D6-2C4B-88F2-6DC0CFAAF215}" type="pres">
      <dgm:prSet presAssocID="{27292CA0-CA27-B044-A8F2-4226C137D669}" presName="parTxOnly" presStyleLbl="node1" presStyleIdx="0" presStyleCnt="3" custLinFactNeighborX="-572" custLinFactNeighborY="-44444">
        <dgm:presLayoutVars>
          <dgm:bulletEnabled val="1"/>
        </dgm:presLayoutVars>
      </dgm:prSet>
      <dgm:spPr/>
    </dgm:pt>
    <dgm:pt modelId="{5FFE9D44-9074-3244-BE8A-9656875E70E9}" type="pres">
      <dgm:prSet presAssocID="{D8FA7FB4-6132-DC48-B2A2-B36B7CE5BDFA}" presName="parSpace" presStyleCnt="0"/>
      <dgm:spPr/>
    </dgm:pt>
    <dgm:pt modelId="{E24BB704-4066-2C4F-AA24-51034652647E}" type="pres">
      <dgm:prSet presAssocID="{5A7629C6-F433-7144-95EA-915C3A8994B2}" presName="parTxOnly" presStyleLbl="node1" presStyleIdx="1" presStyleCnt="3">
        <dgm:presLayoutVars>
          <dgm:bulletEnabled val="1"/>
        </dgm:presLayoutVars>
      </dgm:prSet>
      <dgm:spPr/>
    </dgm:pt>
    <dgm:pt modelId="{B9A2F6BD-1FB9-D74B-B5BD-F73774D0251F}" type="pres">
      <dgm:prSet presAssocID="{A32EB1A6-903B-6640-A8CC-B132F52E4A9F}" presName="parSpace" presStyleCnt="0"/>
      <dgm:spPr/>
    </dgm:pt>
    <dgm:pt modelId="{7068DE22-0510-9547-AD84-3FC525A7458D}" type="pres">
      <dgm:prSet presAssocID="{C254DDBD-C6A1-EA40-B60F-4725AB2A13F0}" presName="parTxOnly" presStyleLbl="node1" presStyleIdx="2" presStyleCnt="3">
        <dgm:presLayoutVars>
          <dgm:bulletEnabled val="1"/>
        </dgm:presLayoutVars>
      </dgm:prSet>
      <dgm:spPr/>
    </dgm:pt>
  </dgm:ptLst>
  <dgm:cxnLst>
    <dgm:cxn modelId="{7F632C67-44CB-A94F-B6B4-690BD3644BE0}" type="presOf" srcId="{27292CA0-CA27-B044-A8F2-4226C137D669}" destId="{444E54E1-B5D6-2C4B-88F2-6DC0CFAAF215}" srcOrd="0" destOrd="0" presId="urn:microsoft.com/office/officeart/2005/8/layout/hChevron3"/>
    <dgm:cxn modelId="{C683DF70-87A1-CC42-AB30-EAB865D7F5C2}" type="presOf" srcId="{C254DDBD-C6A1-EA40-B60F-4725AB2A13F0}" destId="{7068DE22-0510-9547-AD84-3FC525A7458D}" srcOrd="0" destOrd="0" presId="urn:microsoft.com/office/officeart/2005/8/layout/hChevron3"/>
    <dgm:cxn modelId="{5B549474-CC33-AE4F-8DCA-F65A2C76077B}" type="presOf" srcId="{D8092AB5-4D21-C24B-B1B3-A78BEB6F23AD}" destId="{616361E1-8F53-9C40-B000-F50D7B23E379}" srcOrd="0" destOrd="0" presId="urn:microsoft.com/office/officeart/2005/8/layout/hChevron3"/>
    <dgm:cxn modelId="{160C1C7D-91C4-AA48-9495-C6F7B6A8413B}" srcId="{D8092AB5-4D21-C24B-B1B3-A78BEB6F23AD}" destId="{27292CA0-CA27-B044-A8F2-4226C137D669}" srcOrd="0" destOrd="0" parTransId="{555F29BB-9135-9340-9AE9-F9035060F86E}" sibTransId="{D8FA7FB4-6132-DC48-B2A2-B36B7CE5BDFA}"/>
    <dgm:cxn modelId="{0DF0A680-C84F-344F-90EF-47CDA22B39C0}" srcId="{D8092AB5-4D21-C24B-B1B3-A78BEB6F23AD}" destId="{5A7629C6-F433-7144-95EA-915C3A8994B2}" srcOrd="1" destOrd="0" parTransId="{6B2A3625-9EEF-FF42-AE90-B209D5E45BE7}" sibTransId="{A32EB1A6-903B-6640-A8CC-B132F52E4A9F}"/>
    <dgm:cxn modelId="{058D0285-A92A-F84C-A5D7-3CAB15C10252}" type="presOf" srcId="{5A7629C6-F433-7144-95EA-915C3A8994B2}" destId="{E24BB704-4066-2C4F-AA24-51034652647E}" srcOrd="0" destOrd="0" presId="urn:microsoft.com/office/officeart/2005/8/layout/hChevron3"/>
    <dgm:cxn modelId="{813D5DAF-ADED-454B-B92F-6AD4217B6E0E}" srcId="{D8092AB5-4D21-C24B-B1B3-A78BEB6F23AD}" destId="{C254DDBD-C6A1-EA40-B60F-4725AB2A13F0}" srcOrd="2" destOrd="0" parTransId="{65CFCCCE-3854-7448-9D05-6523E5061E43}" sibTransId="{CFB03F1C-9FA1-2040-89C4-2A570D3A40B6}"/>
    <dgm:cxn modelId="{92194F8D-A812-8D4A-AEAC-3A76FB7BFC52}" type="presParOf" srcId="{616361E1-8F53-9C40-B000-F50D7B23E379}" destId="{444E54E1-B5D6-2C4B-88F2-6DC0CFAAF215}" srcOrd="0" destOrd="0" presId="urn:microsoft.com/office/officeart/2005/8/layout/hChevron3"/>
    <dgm:cxn modelId="{1D60CF2B-9412-EF48-A9CA-FD2B0D305E2E}" type="presParOf" srcId="{616361E1-8F53-9C40-B000-F50D7B23E379}" destId="{5FFE9D44-9074-3244-BE8A-9656875E70E9}" srcOrd="1" destOrd="0" presId="urn:microsoft.com/office/officeart/2005/8/layout/hChevron3"/>
    <dgm:cxn modelId="{39CA5834-D6B5-5244-B4A6-7F433AB5DAAC}" type="presParOf" srcId="{616361E1-8F53-9C40-B000-F50D7B23E379}" destId="{E24BB704-4066-2C4F-AA24-51034652647E}" srcOrd="2" destOrd="0" presId="urn:microsoft.com/office/officeart/2005/8/layout/hChevron3"/>
    <dgm:cxn modelId="{488E4179-7F19-CC4D-A75E-0C2B03A89478}" type="presParOf" srcId="{616361E1-8F53-9C40-B000-F50D7B23E379}" destId="{B9A2F6BD-1FB9-D74B-B5BD-F73774D0251F}" srcOrd="3" destOrd="0" presId="urn:microsoft.com/office/officeart/2005/8/layout/hChevron3"/>
    <dgm:cxn modelId="{4DC5BDC4-57B2-F94A-9D5A-37944A7E5CE7}" type="presParOf" srcId="{616361E1-8F53-9C40-B000-F50D7B23E379}" destId="{7068DE22-0510-9547-AD84-3FC525A7458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EE7B59-7C1F-EF4A-93E5-AACBC15CCB1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dgm:pt modelId="{F91F0DA7-3D90-1849-8282-67C42E170C98}">
      <dgm:prSet phldrT="[Texto]" custT="1"/>
      <dgm:spPr/>
      <dgm:t>
        <a:bodyPr/>
        <a:lstStyle/>
        <a:p>
          <a:r>
            <a:rPr lang="es-ES" sz="1200" dirty="0"/>
            <a:t>Públicas nacionales</a:t>
          </a:r>
        </a:p>
      </dgm:t>
    </dgm:pt>
    <dgm:pt modelId="{FD36D851-E16B-D54C-BF6A-AD057D8BDF41}" type="parTrans" cxnId="{C8963836-B279-2544-BD74-754F480E22AA}">
      <dgm:prSet/>
      <dgm:spPr/>
      <dgm:t>
        <a:bodyPr/>
        <a:lstStyle/>
        <a:p>
          <a:endParaRPr lang="es-ES" sz="1200"/>
        </a:p>
      </dgm:t>
    </dgm:pt>
    <dgm:pt modelId="{E255B915-EFF7-E140-A0C6-337BDBA7508A}" type="sibTrans" cxnId="{C8963836-B279-2544-BD74-754F480E22AA}">
      <dgm:prSet/>
      <dgm:spPr/>
      <dgm:t>
        <a:bodyPr/>
        <a:lstStyle/>
        <a:p>
          <a:endParaRPr lang="es-ES" sz="1200"/>
        </a:p>
      </dgm:t>
    </dgm:pt>
    <dgm:pt modelId="{F72E46EE-2157-0F41-82B9-BC8F8B5840C3}">
      <dgm:prSet phldrT="[Texto]" custT="1"/>
      <dgm:spPr/>
      <dgm:t>
        <a:bodyPr/>
        <a:lstStyle/>
        <a:p>
          <a:r>
            <a:rPr lang="es-ES" sz="1200" dirty="0"/>
            <a:t>Privadas nacionales</a:t>
          </a:r>
        </a:p>
      </dgm:t>
    </dgm:pt>
    <dgm:pt modelId="{4BB8F8F0-33CF-5149-BE5A-643ED77A51AF}" type="parTrans" cxnId="{BF00A853-65E3-3E4D-8F5F-A33871F10CCE}">
      <dgm:prSet/>
      <dgm:spPr/>
      <dgm:t>
        <a:bodyPr/>
        <a:lstStyle/>
        <a:p>
          <a:endParaRPr lang="es-ES" sz="1200"/>
        </a:p>
      </dgm:t>
    </dgm:pt>
    <dgm:pt modelId="{77082FEC-7538-C144-8783-1B219663E838}" type="sibTrans" cxnId="{BF00A853-65E3-3E4D-8F5F-A33871F10CCE}">
      <dgm:prSet/>
      <dgm:spPr/>
      <dgm:t>
        <a:bodyPr/>
        <a:lstStyle/>
        <a:p>
          <a:endParaRPr lang="es-ES" sz="1200"/>
        </a:p>
      </dgm:t>
    </dgm:pt>
    <dgm:pt modelId="{5F74E796-20C2-6E48-BC17-CDEB4CF735DB}">
      <dgm:prSet phldrT="[Texto]" custT="1"/>
      <dgm:spPr/>
      <dgm:t>
        <a:bodyPr/>
        <a:lstStyle/>
        <a:p>
          <a:r>
            <a:rPr lang="es-ES" sz="1200" dirty="0"/>
            <a:t>Públicas internacionales</a:t>
          </a:r>
        </a:p>
      </dgm:t>
    </dgm:pt>
    <dgm:pt modelId="{C1C7CBC4-FB35-6E4A-833F-D19191118D76}" type="parTrans" cxnId="{09B882CB-A76E-C548-BF48-2C3D1944E13A}">
      <dgm:prSet/>
      <dgm:spPr/>
      <dgm:t>
        <a:bodyPr/>
        <a:lstStyle/>
        <a:p>
          <a:endParaRPr lang="es-ES" sz="1200"/>
        </a:p>
      </dgm:t>
    </dgm:pt>
    <dgm:pt modelId="{07098FB3-F067-2849-90A1-8E5787E00F2A}" type="sibTrans" cxnId="{09B882CB-A76E-C548-BF48-2C3D1944E13A}">
      <dgm:prSet/>
      <dgm:spPr/>
      <dgm:t>
        <a:bodyPr/>
        <a:lstStyle/>
        <a:p>
          <a:endParaRPr lang="es-ES" sz="1200"/>
        </a:p>
      </dgm:t>
    </dgm:pt>
    <dgm:pt modelId="{E7368568-823D-254C-8BD9-9D6BFA4F0117}">
      <dgm:prSet phldrT="[Texto]" custT="1"/>
      <dgm:spPr/>
      <dgm:t>
        <a:bodyPr/>
        <a:lstStyle/>
        <a:p>
          <a:r>
            <a:rPr lang="es-ES" sz="1200" dirty="0"/>
            <a:t>Privadas internacionales</a:t>
          </a:r>
        </a:p>
      </dgm:t>
    </dgm:pt>
    <dgm:pt modelId="{B03AEFE3-39A8-204E-94F4-E12EA4A27C1F}" type="parTrans" cxnId="{BB7DE25D-D948-734B-85F6-4298B57BEDA2}">
      <dgm:prSet/>
      <dgm:spPr/>
      <dgm:t>
        <a:bodyPr/>
        <a:lstStyle/>
        <a:p>
          <a:endParaRPr lang="es-ES" sz="1200"/>
        </a:p>
      </dgm:t>
    </dgm:pt>
    <dgm:pt modelId="{2A0ADEC1-02FD-734E-8E6B-1CFF4D3005E6}" type="sibTrans" cxnId="{BB7DE25D-D948-734B-85F6-4298B57BEDA2}">
      <dgm:prSet/>
      <dgm:spPr/>
      <dgm:t>
        <a:bodyPr/>
        <a:lstStyle/>
        <a:p>
          <a:endParaRPr lang="es-ES" sz="1200"/>
        </a:p>
      </dgm:t>
    </dgm:pt>
    <dgm:pt modelId="{0800845C-7973-9949-89F2-74E1736DB0AE}">
      <dgm:prSet phldrT="[Texto]" custT="1"/>
      <dgm:spPr/>
      <dgm:t>
        <a:bodyPr/>
        <a:lstStyle/>
        <a:p>
          <a:r>
            <a:rPr lang="es-ES" sz="1200" dirty="0"/>
            <a:t>Presupuesto público directo, programas presupuestales, fondos concursables, fondos de fomento, transferencia tecnológica </a:t>
          </a:r>
        </a:p>
      </dgm:t>
    </dgm:pt>
    <dgm:pt modelId="{F9A91440-A45B-684F-AA4F-0AA199D26416}" type="parTrans" cxnId="{8D60086A-C171-434A-9F85-938C7657A0CA}">
      <dgm:prSet/>
      <dgm:spPr/>
      <dgm:t>
        <a:bodyPr/>
        <a:lstStyle/>
        <a:p>
          <a:endParaRPr lang="es-ES" sz="1200"/>
        </a:p>
      </dgm:t>
    </dgm:pt>
    <dgm:pt modelId="{899EDC2E-0237-AA42-AC27-319005A91026}" type="sibTrans" cxnId="{8D60086A-C171-434A-9F85-938C7657A0CA}">
      <dgm:prSet/>
      <dgm:spPr/>
      <dgm:t>
        <a:bodyPr/>
        <a:lstStyle/>
        <a:p>
          <a:endParaRPr lang="es-ES" sz="1200"/>
        </a:p>
      </dgm:t>
    </dgm:pt>
    <dgm:pt modelId="{1497F302-18A3-9C41-87F3-FA212BE3DA97}">
      <dgm:prSet phldrT="[Texto]" custT="1"/>
      <dgm:spPr/>
      <dgm:t>
        <a:bodyPr/>
        <a:lstStyle/>
        <a:p>
          <a:r>
            <a:rPr lang="es-ES" sz="1200" dirty="0"/>
            <a:t>Banca privada,  instituciones </a:t>
          </a:r>
          <a:r>
            <a:rPr lang="es-ES" sz="1200" dirty="0" err="1"/>
            <a:t>microfinancieras</a:t>
          </a:r>
          <a:r>
            <a:rPr lang="es-ES" sz="1200" dirty="0"/>
            <a:t>, mercado de bonos y acciones, empresas y emprendimientos con propósito, inversión financiera (tradicional, de impacto, filantropía)</a:t>
          </a:r>
        </a:p>
      </dgm:t>
    </dgm:pt>
    <dgm:pt modelId="{B70C2184-B904-CE45-A7EE-EC9154A51B6E}" type="parTrans" cxnId="{BEC413D7-A9BE-FE4D-90D0-D14CEFA428B1}">
      <dgm:prSet/>
      <dgm:spPr/>
      <dgm:t>
        <a:bodyPr/>
        <a:lstStyle/>
        <a:p>
          <a:endParaRPr lang="es-ES" sz="1200"/>
        </a:p>
      </dgm:t>
    </dgm:pt>
    <dgm:pt modelId="{70D19C12-74F5-6540-997B-C24E9582816A}" type="sibTrans" cxnId="{BEC413D7-A9BE-FE4D-90D0-D14CEFA428B1}">
      <dgm:prSet/>
      <dgm:spPr/>
      <dgm:t>
        <a:bodyPr/>
        <a:lstStyle/>
        <a:p>
          <a:endParaRPr lang="es-ES" sz="1200"/>
        </a:p>
      </dgm:t>
    </dgm:pt>
    <dgm:pt modelId="{A10C806C-3B25-3040-8558-D8E3B4F560D5}">
      <dgm:prSet phldrT="[Texto]" custT="1"/>
      <dgm:spPr/>
      <dgm:t>
        <a:bodyPr/>
        <a:lstStyle/>
        <a:p>
          <a:r>
            <a:rPr lang="es-ES" sz="1200" dirty="0"/>
            <a:t>Ayuda oficial para el desarrollo (bilateral, multilateral, internacional), fondos para financiar bienes públicos globales, cooperación Sur-Sur y Triangular </a:t>
          </a:r>
        </a:p>
      </dgm:t>
    </dgm:pt>
    <dgm:pt modelId="{872E3AA5-0E4F-7647-844D-27FEAD43AB2D}" type="parTrans" cxnId="{E3905051-04C0-D346-8A93-5961741CF4AE}">
      <dgm:prSet/>
      <dgm:spPr/>
      <dgm:t>
        <a:bodyPr/>
        <a:lstStyle/>
        <a:p>
          <a:endParaRPr lang="es-ES" sz="1200"/>
        </a:p>
      </dgm:t>
    </dgm:pt>
    <dgm:pt modelId="{3C87F8CA-82C8-7B42-B634-832077DA7329}" type="sibTrans" cxnId="{E3905051-04C0-D346-8A93-5961741CF4AE}">
      <dgm:prSet/>
      <dgm:spPr/>
      <dgm:t>
        <a:bodyPr/>
        <a:lstStyle/>
        <a:p>
          <a:endParaRPr lang="es-ES" sz="1200"/>
        </a:p>
      </dgm:t>
    </dgm:pt>
    <dgm:pt modelId="{DD10150A-A379-8B49-B74A-73644D50E6E8}">
      <dgm:prSet phldrT="[Texto]" custT="1"/>
      <dgm:spPr/>
      <dgm:t>
        <a:bodyPr/>
        <a:lstStyle/>
        <a:p>
          <a:r>
            <a:rPr lang="es-ES" sz="1200" dirty="0"/>
            <a:t>Inversión extranjera directa, fondos de inversión privados, fundaciones privadas internacionales, remesas</a:t>
          </a:r>
        </a:p>
      </dgm:t>
    </dgm:pt>
    <dgm:pt modelId="{894F8773-4A88-774A-BF29-E2B3F07B78CA}" type="parTrans" cxnId="{6B418524-6429-AB4D-B331-D47097AC8794}">
      <dgm:prSet/>
      <dgm:spPr/>
      <dgm:t>
        <a:bodyPr/>
        <a:lstStyle/>
        <a:p>
          <a:endParaRPr lang="es-ES" sz="1200"/>
        </a:p>
      </dgm:t>
    </dgm:pt>
    <dgm:pt modelId="{ADFF0B78-A710-7548-8B5A-322895C6F291}" type="sibTrans" cxnId="{6B418524-6429-AB4D-B331-D47097AC8794}">
      <dgm:prSet/>
      <dgm:spPr/>
      <dgm:t>
        <a:bodyPr/>
        <a:lstStyle/>
        <a:p>
          <a:endParaRPr lang="es-ES" sz="1200"/>
        </a:p>
      </dgm:t>
    </dgm:pt>
    <dgm:pt modelId="{5B1EBBAD-5E6D-C440-A2B5-BC40599C225D}" type="pres">
      <dgm:prSet presAssocID="{B3EE7B59-7C1F-EF4A-93E5-AACBC15CCB1E}" presName="linear" presStyleCnt="0">
        <dgm:presLayoutVars>
          <dgm:dir/>
          <dgm:animLvl val="lvl"/>
          <dgm:resizeHandles val="exact"/>
        </dgm:presLayoutVars>
      </dgm:prSet>
      <dgm:spPr/>
    </dgm:pt>
    <dgm:pt modelId="{571654ED-9D54-1547-9F67-FF89DAE7A552}" type="pres">
      <dgm:prSet presAssocID="{F91F0DA7-3D90-1849-8282-67C42E170C98}" presName="parentLin" presStyleCnt="0"/>
      <dgm:spPr/>
    </dgm:pt>
    <dgm:pt modelId="{F8310D10-8BA8-E54B-9D4D-9CC826118148}" type="pres">
      <dgm:prSet presAssocID="{F91F0DA7-3D90-1849-8282-67C42E170C98}" presName="parentLeftMargin" presStyleLbl="node1" presStyleIdx="0" presStyleCnt="4"/>
      <dgm:spPr/>
    </dgm:pt>
    <dgm:pt modelId="{E5CE5E91-A6D3-2E4B-9F4B-40879AE6A8B1}" type="pres">
      <dgm:prSet presAssocID="{F91F0DA7-3D90-1849-8282-67C42E170C98}" presName="parentText" presStyleLbl="node1" presStyleIdx="0" presStyleCnt="4">
        <dgm:presLayoutVars>
          <dgm:chMax val="0"/>
          <dgm:bulletEnabled val="1"/>
        </dgm:presLayoutVars>
      </dgm:prSet>
      <dgm:spPr/>
    </dgm:pt>
    <dgm:pt modelId="{0CB687C3-618B-8040-B1F9-FE76EAD4D52E}" type="pres">
      <dgm:prSet presAssocID="{F91F0DA7-3D90-1849-8282-67C42E170C98}" presName="negativeSpace" presStyleCnt="0"/>
      <dgm:spPr/>
    </dgm:pt>
    <dgm:pt modelId="{4C3C24B1-1BFB-014C-80B8-C2D13EB10EC1}" type="pres">
      <dgm:prSet presAssocID="{F91F0DA7-3D90-1849-8282-67C42E170C98}" presName="childText" presStyleLbl="conFgAcc1" presStyleIdx="0" presStyleCnt="4">
        <dgm:presLayoutVars>
          <dgm:bulletEnabled val="1"/>
        </dgm:presLayoutVars>
      </dgm:prSet>
      <dgm:spPr/>
    </dgm:pt>
    <dgm:pt modelId="{A2A963D3-1C63-734F-BB25-A75CC076553C}" type="pres">
      <dgm:prSet presAssocID="{E255B915-EFF7-E140-A0C6-337BDBA7508A}" presName="spaceBetweenRectangles" presStyleCnt="0"/>
      <dgm:spPr/>
    </dgm:pt>
    <dgm:pt modelId="{829B8BF5-81A3-5F48-A423-313DB40676BB}" type="pres">
      <dgm:prSet presAssocID="{F72E46EE-2157-0F41-82B9-BC8F8B5840C3}" presName="parentLin" presStyleCnt="0"/>
      <dgm:spPr/>
    </dgm:pt>
    <dgm:pt modelId="{59455638-958C-9147-A3FF-595218C5196C}" type="pres">
      <dgm:prSet presAssocID="{F72E46EE-2157-0F41-82B9-BC8F8B5840C3}" presName="parentLeftMargin" presStyleLbl="node1" presStyleIdx="0" presStyleCnt="4"/>
      <dgm:spPr/>
    </dgm:pt>
    <dgm:pt modelId="{6B468212-BD10-E74E-A0C4-0152281CE2F5}" type="pres">
      <dgm:prSet presAssocID="{F72E46EE-2157-0F41-82B9-BC8F8B5840C3}" presName="parentText" presStyleLbl="node1" presStyleIdx="1" presStyleCnt="4">
        <dgm:presLayoutVars>
          <dgm:chMax val="0"/>
          <dgm:bulletEnabled val="1"/>
        </dgm:presLayoutVars>
      </dgm:prSet>
      <dgm:spPr/>
    </dgm:pt>
    <dgm:pt modelId="{B6A915AB-53CE-B441-8883-DEE99A72DBDE}" type="pres">
      <dgm:prSet presAssocID="{F72E46EE-2157-0F41-82B9-BC8F8B5840C3}" presName="negativeSpace" presStyleCnt="0"/>
      <dgm:spPr/>
    </dgm:pt>
    <dgm:pt modelId="{0B607E68-094E-AA4D-822A-ACA42B1D1C77}" type="pres">
      <dgm:prSet presAssocID="{F72E46EE-2157-0F41-82B9-BC8F8B5840C3}" presName="childText" presStyleLbl="conFgAcc1" presStyleIdx="1" presStyleCnt="4">
        <dgm:presLayoutVars>
          <dgm:bulletEnabled val="1"/>
        </dgm:presLayoutVars>
      </dgm:prSet>
      <dgm:spPr/>
    </dgm:pt>
    <dgm:pt modelId="{2B9F2954-B3A3-144A-AF88-D321B968D6E9}" type="pres">
      <dgm:prSet presAssocID="{77082FEC-7538-C144-8783-1B219663E838}" presName="spaceBetweenRectangles" presStyleCnt="0"/>
      <dgm:spPr/>
    </dgm:pt>
    <dgm:pt modelId="{41D046B9-3A61-3C4C-8DE1-F31D4AD258EA}" type="pres">
      <dgm:prSet presAssocID="{5F74E796-20C2-6E48-BC17-CDEB4CF735DB}" presName="parentLin" presStyleCnt="0"/>
      <dgm:spPr/>
    </dgm:pt>
    <dgm:pt modelId="{0D3BDF09-3825-354D-B864-030030FD1277}" type="pres">
      <dgm:prSet presAssocID="{5F74E796-20C2-6E48-BC17-CDEB4CF735DB}" presName="parentLeftMargin" presStyleLbl="node1" presStyleIdx="1" presStyleCnt="4"/>
      <dgm:spPr/>
    </dgm:pt>
    <dgm:pt modelId="{9B33FC1C-5CB8-A448-8D3C-510ADD27624A}" type="pres">
      <dgm:prSet presAssocID="{5F74E796-20C2-6E48-BC17-CDEB4CF735DB}" presName="parentText" presStyleLbl="node1" presStyleIdx="2" presStyleCnt="4">
        <dgm:presLayoutVars>
          <dgm:chMax val="0"/>
          <dgm:bulletEnabled val="1"/>
        </dgm:presLayoutVars>
      </dgm:prSet>
      <dgm:spPr/>
    </dgm:pt>
    <dgm:pt modelId="{2559115F-7975-A244-AD94-42AC73BD47E9}" type="pres">
      <dgm:prSet presAssocID="{5F74E796-20C2-6E48-BC17-CDEB4CF735DB}" presName="negativeSpace" presStyleCnt="0"/>
      <dgm:spPr/>
    </dgm:pt>
    <dgm:pt modelId="{E397056E-5D1E-E349-9763-1193E1142CF2}" type="pres">
      <dgm:prSet presAssocID="{5F74E796-20C2-6E48-BC17-CDEB4CF735DB}" presName="childText" presStyleLbl="conFgAcc1" presStyleIdx="2" presStyleCnt="4">
        <dgm:presLayoutVars>
          <dgm:bulletEnabled val="1"/>
        </dgm:presLayoutVars>
      </dgm:prSet>
      <dgm:spPr/>
    </dgm:pt>
    <dgm:pt modelId="{79ED7B3A-B36B-F042-84AB-A0E96F7BE221}" type="pres">
      <dgm:prSet presAssocID="{07098FB3-F067-2849-90A1-8E5787E00F2A}" presName="spaceBetweenRectangles" presStyleCnt="0"/>
      <dgm:spPr/>
    </dgm:pt>
    <dgm:pt modelId="{2ABBEDAE-6611-314A-8691-CE09D9EA932B}" type="pres">
      <dgm:prSet presAssocID="{E7368568-823D-254C-8BD9-9D6BFA4F0117}" presName="parentLin" presStyleCnt="0"/>
      <dgm:spPr/>
    </dgm:pt>
    <dgm:pt modelId="{2E2460CE-09C2-0D45-97E5-C698D4953E58}" type="pres">
      <dgm:prSet presAssocID="{E7368568-823D-254C-8BD9-9D6BFA4F0117}" presName="parentLeftMargin" presStyleLbl="node1" presStyleIdx="2" presStyleCnt="4"/>
      <dgm:spPr/>
    </dgm:pt>
    <dgm:pt modelId="{BA6D183E-8756-D947-887D-EE6C272B126F}" type="pres">
      <dgm:prSet presAssocID="{E7368568-823D-254C-8BD9-9D6BFA4F0117}" presName="parentText" presStyleLbl="node1" presStyleIdx="3" presStyleCnt="4">
        <dgm:presLayoutVars>
          <dgm:chMax val="0"/>
          <dgm:bulletEnabled val="1"/>
        </dgm:presLayoutVars>
      </dgm:prSet>
      <dgm:spPr/>
    </dgm:pt>
    <dgm:pt modelId="{30197A80-C5CC-9C42-95B1-5D632BCD6054}" type="pres">
      <dgm:prSet presAssocID="{E7368568-823D-254C-8BD9-9D6BFA4F0117}" presName="negativeSpace" presStyleCnt="0"/>
      <dgm:spPr/>
    </dgm:pt>
    <dgm:pt modelId="{588935A3-D91C-BF42-9CF7-2662C8839AB8}" type="pres">
      <dgm:prSet presAssocID="{E7368568-823D-254C-8BD9-9D6BFA4F0117}" presName="childText" presStyleLbl="conFgAcc1" presStyleIdx="3" presStyleCnt="4">
        <dgm:presLayoutVars>
          <dgm:bulletEnabled val="1"/>
        </dgm:presLayoutVars>
      </dgm:prSet>
      <dgm:spPr/>
    </dgm:pt>
  </dgm:ptLst>
  <dgm:cxnLst>
    <dgm:cxn modelId="{4311B611-CB17-7146-8CC1-1043A5FF8244}" type="presOf" srcId="{F72E46EE-2157-0F41-82B9-BC8F8B5840C3}" destId="{59455638-958C-9147-A3FF-595218C5196C}" srcOrd="0" destOrd="0" presId="urn:microsoft.com/office/officeart/2005/8/layout/list1"/>
    <dgm:cxn modelId="{C577C314-A9E3-F545-8911-D3197AFF493F}" type="presOf" srcId="{F91F0DA7-3D90-1849-8282-67C42E170C98}" destId="{E5CE5E91-A6D3-2E4B-9F4B-40879AE6A8B1}" srcOrd="1" destOrd="0" presId="urn:microsoft.com/office/officeart/2005/8/layout/list1"/>
    <dgm:cxn modelId="{6B418524-6429-AB4D-B331-D47097AC8794}" srcId="{E7368568-823D-254C-8BD9-9D6BFA4F0117}" destId="{DD10150A-A379-8B49-B74A-73644D50E6E8}" srcOrd="0" destOrd="0" parTransId="{894F8773-4A88-774A-BF29-E2B3F07B78CA}" sibTransId="{ADFF0B78-A710-7548-8B5A-322895C6F291}"/>
    <dgm:cxn modelId="{CF44C734-F761-8E4E-A150-BB465124B739}" type="presOf" srcId="{5F74E796-20C2-6E48-BC17-CDEB4CF735DB}" destId="{9B33FC1C-5CB8-A448-8D3C-510ADD27624A}" srcOrd="1" destOrd="0" presId="urn:microsoft.com/office/officeart/2005/8/layout/list1"/>
    <dgm:cxn modelId="{C8963836-B279-2544-BD74-754F480E22AA}" srcId="{B3EE7B59-7C1F-EF4A-93E5-AACBC15CCB1E}" destId="{F91F0DA7-3D90-1849-8282-67C42E170C98}" srcOrd="0" destOrd="0" parTransId="{FD36D851-E16B-D54C-BF6A-AD057D8BDF41}" sibTransId="{E255B915-EFF7-E140-A0C6-337BDBA7508A}"/>
    <dgm:cxn modelId="{E3905051-04C0-D346-8A93-5961741CF4AE}" srcId="{5F74E796-20C2-6E48-BC17-CDEB4CF735DB}" destId="{A10C806C-3B25-3040-8558-D8E3B4F560D5}" srcOrd="0" destOrd="0" parTransId="{872E3AA5-0E4F-7647-844D-27FEAD43AB2D}" sibTransId="{3C87F8CA-82C8-7B42-B634-832077DA7329}"/>
    <dgm:cxn modelId="{BF00A853-65E3-3E4D-8F5F-A33871F10CCE}" srcId="{B3EE7B59-7C1F-EF4A-93E5-AACBC15CCB1E}" destId="{F72E46EE-2157-0F41-82B9-BC8F8B5840C3}" srcOrd="1" destOrd="0" parTransId="{4BB8F8F0-33CF-5149-BE5A-643ED77A51AF}" sibTransId="{77082FEC-7538-C144-8783-1B219663E838}"/>
    <dgm:cxn modelId="{33F3D256-0F3E-4C41-976D-A3E91B5EC1D8}" type="presOf" srcId="{E7368568-823D-254C-8BD9-9D6BFA4F0117}" destId="{BA6D183E-8756-D947-887D-EE6C272B126F}" srcOrd="1" destOrd="0" presId="urn:microsoft.com/office/officeart/2005/8/layout/list1"/>
    <dgm:cxn modelId="{BB7DE25D-D948-734B-85F6-4298B57BEDA2}" srcId="{B3EE7B59-7C1F-EF4A-93E5-AACBC15CCB1E}" destId="{E7368568-823D-254C-8BD9-9D6BFA4F0117}" srcOrd="3" destOrd="0" parTransId="{B03AEFE3-39A8-204E-94F4-E12EA4A27C1F}" sibTransId="{2A0ADEC1-02FD-734E-8E6B-1CFF4D3005E6}"/>
    <dgm:cxn modelId="{8D60086A-C171-434A-9F85-938C7657A0CA}" srcId="{F91F0DA7-3D90-1849-8282-67C42E170C98}" destId="{0800845C-7973-9949-89F2-74E1736DB0AE}" srcOrd="0" destOrd="0" parTransId="{F9A91440-A45B-684F-AA4F-0AA199D26416}" sibTransId="{899EDC2E-0237-AA42-AC27-319005A91026}"/>
    <dgm:cxn modelId="{EB9EBD6E-22DE-1642-AB9B-1088AD37C9CF}" type="presOf" srcId="{5F74E796-20C2-6E48-BC17-CDEB4CF735DB}" destId="{0D3BDF09-3825-354D-B864-030030FD1277}" srcOrd="0" destOrd="0" presId="urn:microsoft.com/office/officeart/2005/8/layout/list1"/>
    <dgm:cxn modelId="{9D64F86E-89AE-8943-8A00-31D4CF397FBE}" type="presOf" srcId="{A10C806C-3B25-3040-8558-D8E3B4F560D5}" destId="{E397056E-5D1E-E349-9763-1193E1142CF2}" srcOrd="0" destOrd="0" presId="urn:microsoft.com/office/officeart/2005/8/layout/list1"/>
    <dgm:cxn modelId="{0422297E-989D-444A-BEDA-08FAED03A487}" type="presOf" srcId="{1497F302-18A3-9C41-87F3-FA212BE3DA97}" destId="{0B607E68-094E-AA4D-822A-ACA42B1D1C77}" srcOrd="0" destOrd="0" presId="urn:microsoft.com/office/officeart/2005/8/layout/list1"/>
    <dgm:cxn modelId="{D52F478B-A387-9B4F-AA68-91C5F6185D04}" type="presOf" srcId="{0800845C-7973-9949-89F2-74E1736DB0AE}" destId="{4C3C24B1-1BFB-014C-80B8-C2D13EB10EC1}" srcOrd="0" destOrd="0" presId="urn:microsoft.com/office/officeart/2005/8/layout/list1"/>
    <dgm:cxn modelId="{81A597B3-97F5-3A4B-8626-FB5F9002CCD9}" type="presOf" srcId="{F72E46EE-2157-0F41-82B9-BC8F8B5840C3}" destId="{6B468212-BD10-E74E-A0C4-0152281CE2F5}" srcOrd="1" destOrd="0" presId="urn:microsoft.com/office/officeart/2005/8/layout/list1"/>
    <dgm:cxn modelId="{95F41DB6-59AF-3042-9F96-30FE25910A67}" type="presOf" srcId="{DD10150A-A379-8B49-B74A-73644D50E6E8}" destId="{588935A3-D91C-BF42-9CF7-2662C8839AB8}" srcOrd="0" destOrd="0" presId="urn:microsoft.com/office/officeart/2005/8/layout/list1"/>
    <dgm:cxn modelId="{09B882CB-A76E-C548-BF48-2C3D1944E13A}" srcId="{B3EE7B59-7C1F-EF4A-93E5-AACBC15CCB1E}" destId="{5F74E796-20C2-6E48-BC17-CDEB4CF735DB}" srcOrd="2" destOrd="0" parTransId="{C1C7CBC4-FB35-6E4A-833F-D19191118D76}" sibTransId="{07098FB3-F067-2849-90A1-8E5787E00F2A}"/>
    <dgm:cxn modelId="{5A8C95CB-ED61-4741-A264-EA93D31ADBCA}" type="presOf" srcId="{F91F0DA7-3D90-1849-8282-67C42E170C98}" destId="{F8310D10-8BA8-E54B-9D4D-9CC826118148}" srcOrd="0" destOrd="0" presId="urn:microsoft.com/office/officeart/2005/8/layout/list1"/>
    <dgm:cxn modelId="{389018D5-1D8F-8C4E-AB33-CA56F4F944BD}" type="presOf" srcId="{E7368568-823D-254C-8BD9-9D6BFA4F0117}" destId="{2E2460CE-09C2-0D45-97E5-C698D4953E58}" srcOrd="0" destOrd="0" presId="urn:microsoft.com/office/officeart/2005/8/layout/list1"/>
    <dgm:cxn modelId="{BEC413D7-A9BE-FE4D-90D0-D14CEFA428B1}" srcId="{F72E46EE-2157-0F41-82B9-BC8F8B5840C3}" destId="{1497F302-18A3-9C41-87F3-FA212BE3DA97}" srcOrd="0" destOrd="0" parTransId="{B70C2184-B904-CE45-A7EE-EC9154A51B6E}" sibTransId="{70D19C12-74F5-6540-997B-C24E9582816A}"/>
    <dgm:cxn modelId="{52978CDB-93E6-5D45-8624-23B68EF3E0E1}" type="presOf" srcId="{B3EE7B59-7C1F-EF4A-93E5-AACBC15CCB1E}" destId="{5B1EBBAD-5E6D-C440-A2B5-BC40599C225D}" srcOrd="0" destOrd="0" presId="urn:microsoft.com/office/officeart/2005/8/layout/list1"/>
    <dgm:cxn modelId="{0C3C46E3-830E-3C4A-B452-84E13EF38735}" type="presParOf" srcId="{5B1EBBAD-5E6D-C440-A2B5-BC40599C225D}" destId="{571654ED-9D54-1547-9F67-FF89DAE7A552}" srcOrd="0" destOrd="0" presId="urn:microsoft.com/office/officeart/2005/8/layout/list1"/>
    <dgm:cxn modelId="{044243DF-ECCD-8A4F-BD6A-8A3DCE3338D8}" type="presParOf" srcId="{571654ED-9D54-1547-9F67-FF89DAE7A552}" destId="{F8310D10-8BA8-E54B-9D4D-9CC826118148}" srcOrd="0" destOrd="0" presId="urn:microsoft.com/office/officeart/2005/8/layout/list1"/>
    <dgm:cxn modelId="{EEB787B8-C86F-EB4E-8F38-4CA1A89538D6}" type="presParOf" srcId="{571654ED-9D54-1547-9F67-FF89DAE7A552}" destId="{E5CE5E91-A6D3-2E4B-9F4B-40879AE6A8B1}" srcOrd="1" destOrd="0" presId="urn:microsoft.com/office/officeart/2005/8/layout/list1"/>
    <dgm:cxn modelId="{37337300-3016-EE40-882E-658051161F3F}" type="presParOf" srcId="{5B1EBBAD-5E6D-C440-A2B5-BC40599C225D}" destId="{0CB687C3-618B-8040-B1F9-FE76EAD4D52E}" srcOrd="1" destOrd="0" presId="urn:microsoft.com/office/officeart/2005/8/layout/list1"/>
    <dgm:cxn modelId="{B0988EF5-C11A-8A4F-89E3-A11498786894}" type="presParOf" srcId="{5B1EBBAD-5E6D-C440-A2B5-BC40599C225D}" destId="{4C3C24B1-1BFB-014C-80B8-C2D13EB10EC1}" srcOrd="2" destOrd="0" presId="urn:microsoft.com/office/officeart/2005/8/layout/list1"/>
    <dgm:cxn modelId="{99CD2092-77CB-CA4D-952E-B78A68DE8916}" type="presParOf" srcId="{5B1EBBAD-5E6D-C440-A2B5-BC40599C225D}" destId="{A2A963D3-1C63-734F-BB25-A75CC076553C}" srcOrd="3" destOrd="0" presId="urn:microsoft.com/office/officeart/2005/8/layout/list1"/>
    <dgm:cxn modelId="{1CE0D476-20D8-0C42-A27B-DB93A9F7AB9D}" type="presParOf" srcId="{5B1EBBAD-5E6D-C440-A2B5-BC40599C225D}" destId="{829B8BF5-81A3-5F48-A423-313DB40676BB}" srcOrd="4" destOrd="0" presId="urn:microsoft.com/office/officeart/2005/8/layout/list1"/>
    <dgm:cxn modelId="{56DB9331-4CF5-5B4D-BBF1-F883367D6F2F}" type="presParOf" srcId="{829B8BF5-81A3-5F48-A423-313DB40676BB}" destId="{59455638-958C-9147-A3FF-595218C5196C}" srcOrd="0" destOrd="0" presId="urn:microsoft.com/office/officeart/2005/8/layout/list1"/>
    <dgm:cxn modelId="{2E36BB62-B69F-5842-80F8-D840B3CC7FC5}" type="presParOf" srcId="{829B8BF5-81A3-5F48-A423-313DB40676BB}" destId="{6B468212-BD10-E74E-A0C4-0152281CE2F5}" srcOrd="1" destOrd="0" presId="urn:microsoft.com/office/officeart/2005/8/layout/list1"/>
    <dgm:cxn modelId="{3550C546-E487-7B4C-8FB9-B7D8FF6BA242}" type="presParOf" srcId="{5B1EBBAD-5E6D-C440-A2B5-BC40599C225D}" destId="{B6A915AB-53CE-B441-8883-DEE99A72DBDE}" srcOrd="5" destOrd="0" presId="urn:microsoft.com/office/officeart/2005/8/layout/list1"/>
    <dgm:cxn modelId="{005E547C-1257-F743-B622-F72DF8EFD1E9}" type="presParOf" srcId="{5B1EBBAD-5E6D-C440-A2B5-BC40599C225D}" destId="{0B607E68-094E-AA4D-822A-ACA42B1D1C77}" srcOrd="6" destOrd="0" presId="urn:microsoft.com/office/officeart/2005/8/layout/list1"/>
    <dgm:cxn modelId="{7513E249-488B-F046-8028-498BC9CF728C}" type="presParOf" srcId="{5B1EBBAD-5E6D-C440-A2B5-BC40599C225D}" destId="{2B9F2954-B3A3-144A-AF88-D321B968D6E9}" srcOrd="7" destOrd="0" presId="urn:microsoft.com/office/officeart/2005/8/layout/list1"/>
    <dgm:cxn modelId="{EEDD4B1A-3D03-1544-8041-C27473FB9219}" type="presParOf" srcId="{5B1EBBAD-5E6D-C440-A2B5-BC40599C225D}" destId="{41D046B9-3A61-3C4C-8DE1-F31D4AD258EA}" srcOrd="8" destOrd="0" presId="urn:microsoft.com/office/officeart/2005/8/layout/list1"/>
    <dgm:cxn modelId="{E7B00D1F-3DCF-7E43-A1F9-4523F04C0066}" type="presParOf" srcId="{41D046B9-3A61-3C4C-8DE1-F31D4AD258EA}" destId="{0D3BDF09-3825-354D-B864-030030FD1277}" srcOrd="0" destOrd="0" presId="urn:microsoft.com/office/officeart/2005/8/layout/list1"/>
    <dgm:cxn modelId="{059A8E96-EAFB-F345-BF10-D86CE2E3B985}" type="presParOf" srcId="{41D046B9-3A61-3C4C-8DE1-F31D4AD258EA}" destId="{9B33FC1C-5CB8-A448-8D3C-510ADD27624A}" srcOrd="1" destOrd="0" presId="urn:microsoft.com/office/officeart/2005/8/layout/list1"/>
    <dgm:cxn modelId="{1BC23C5B-7E68-3E4C-A000-21C69A3CB86C}" type="presParOf" srcId="{5B1EBBAD-5E6D-C440-A2B5-BC40599C225D}" destId="{2559115F-7975-A244-AD94-42AC73BD47E9}" srcOrd="9" destOrd="0" presId="urn:microsoft.com/office/officeart/2005/8/layout/list1"/>
    <dgm:cxn modelId="{EA25E213-8785-E241-A29E-D523642D0F98}" type="presParOf" srcId="{5B1EBBAD-5E6D-C440-A2B5-BC40599C225D}" destId="{E397056E-5D1E-E349-9763-1193E1142CF2}" srcOrd="10" destOrd="0" presId="urn:microsoft.com/office/officeart/2005/8/layout/list1"/>
    <dgm:cxn modelId="{AA9AAD48-1B66-2645-BF6A-C43A160D2F0B}" type="presParOf" srcId="{5B1EBBAD-5E6D-C440-A2B5-BC40599C225D}" destId="{79ED7B3A-B36B-F042-84AB-A0E96F7BE221}" srcOrd="11" destOrd="0" presId="urn:microsoft.com/office/officeart/2005/8/layout/list1"/>
    <dgm:cxn modelId="{0B3D9C40-FE68-7541-826D-17800B86BBF9}" type="presParOf" srcId="{5B1EBBAD-5E6D-C440-A2B5-BC40599C225D}" destId="{2ABBEDAE-6611-314A-8691-CE09D9EA932B}" srcOrd="12" destOrd="0" presId="urn:microsoft.com/office/officeart/2005/8/layout/list1"/>
    <dgm:cxn modelId="{85380DCE-73C6-284F-8816-AEA486CFABA5}" type="presParOf" srcId="{2ABBEDAE-6611-314A-8691-CE09D9EA932B}" destId="{2E2460CE-09C2-0D45-97E5-C698D4953E58}" srcOrd="0" destOrd="0" presId="urn:microsoft.com/office/officeart/2005/8/layout/list1"/>
    <dgm:cxn modelId="{B5F5E668-F704-1B49-96C8-23AEF4B88712}" type="presParOf" srcId="{2ABBEDAE-6611-314A-8691-CE09D9EA932B}" destId="{BA6D183E-8756-D947-887D-EE6C272B126F}" srcOrd="1" destOrd="0" presId="urn:microsoft.com/office/officeart/2005/8/layout/list1"/>
    <dgm:cxn modelId="{7F92F135-6681-8A4E-9EA8-0EDFF37FAD3B}" type="presParOf" srcId="{5B1EBBAD-5E6D-C440-A2B5-BC40599C225D}" destId="{30197A80-C5CC-9C42-95B1-5D632BCD6054}" srcOrd="13" destOrd="0" presId="urn:microsoft.com/office/officeart/2005/8/layout/list1"/>
    <dgm:cxn modelId="{F05E925D-0F54-A749-A07C-A126092BEA33}" type="presParOf" srcId="{5B1EBBAD-5E6D-C440-A2B5-BC40599C225D}" destId="{588935A3-D91C-BF42-9CF7-2662C8839AB8}" srcOrd="14"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ADE92-92ED-264E-96DD-A380404C3148}"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dgm:pt modelId="{7E5B3762-4AA2-584C-8299-96DD8D7F7EC5}">
      <dgm:prSet phldrT="[Texto]"/>
      <dgm:spPr>
        <a:solidFill>
          <a:schemeClr val="accent3">
            <a:lumMod val="50000"/>
          </a:schemeClr>
        </a:solidFill>
      </dgm:spPr>
      <dgm:t>
        <a:bodyPr/>
        <a:lstStyle/>
        <a:p>
          <a:r>
            <a:rPr lang="es-ES" dirty="0"/>
            <a:t>Públicos</a:t>
          </a:r>
        </a:p>
      </dgm:t>
    </dgm:pt>
    <dgm:pt modelId="{9F90F50D-B2A3-E746-A4F3-97E8C7FA65F7}" type="parTrans" cxnId="{DC357448-C838-D442-AF44-F7C1588D21EA}">
      <dgm:prSet/>
      <dgm:spPr/>
      <dgm:t>
        <a:bodyPr/>
        <a:lstStyle/>
        <a:p>
          <a:endParaRPr lang="es-ES"/>
        </a:p>
      </dgm:t>
    </dgm:pt>
    <dgm:pt modelId="{83EB84D2-227D-A440-9BB4-4BB6A4F05971}" type="sibTrans" cxnId="{DC357448-C838-D442-AF44-F7C1588D21EA}">
      <dgm:prSet/>
      <dgm:spPr/>
      <dgm:t>
        <a:bodyPr/>
        <a:lstStyle/>
        <a:p>
          <a:endParaRPr lang="es-ES"/>
        </a:p>
      </dgm:t>
    </dgm:pt>
    <dgm:pt modelId="{62B8E268-FE07-4143-87E6-047EB24C6E62}">
      <dgm:prSet phldrT="[Texto]"/>
      <dgm:spPr>
        <a:solidFill>
          <a:schemeClr val="accent3">
            <a:lumMod val="50000"/>
          </a:schemeClr>
        </a:solidFill>
      </dgm:spPr>
      <dgm:t>
        <a:bodyPr/>
        <a:lstStyle/>
        <a:p>
          <a:r>
            <a:rPr lang="es-ES" dirty="0"/>
            <a:t>Privado</a:t>
          </a:r>
        </a:p>
      </dgm:t>
    </dgm:pt>
    <dgm:pt modelId="{30A45CF3-257D-C843-BC43-FE1C402101D2}" type="parTrans" cxnId="{EB6DA774-4113-0943-B42B-5741B634DB7B}">
      <dgm:prSet/>
      <dgm:spPr/>
      <dgm:t>
        <a:bodyPr/>
        <a:lstStyle/>
        <a:p>
          <a:endParaRPr lang="es-ES"/>
        </a:p>
      </dgm:t>
    </dgm:pt>
    <dgm:pt modelId="{64E9A385-B551-FC46-8FE2-C4057C28B1E5}" type="sibTrans" cxnId="{EB6DA774-4113-0943-B42B-5741B634DB7B}">
      <dgm:prSet/>
      <dgm:spPr/>
      <dgm:t>
        <a:bodyPr/>
        <a:lstStyle/>
        <a:p>
          <a:endParaRPr lang="es-ES"/>
        </a:p>
      </dgm:t>
    </dgm:pt>
    <dgm:pt modelId="{BBE668A1-B7D4-6249-A960-F42AE7767451}">
      <dgm:prSet phldrT="[Texto]"/>
      <dgm:spPr>
        <a:solidFill>
          <a:schemeClr val="accent3">
            <a:lumMod val="50000"/>
          </a:schemeClr>
        </a:solidFill>
      </dgm:spPr>
      <dgm:t>
        <a:bodyPr/>
        <a:lstStyle/>
        <a:p>
          <a:r>
            <a:rPr lang="es-ES" dirty="0"/>
            <a:t>Mixto</a:t>
          </a:r>
        </a:p>
      </dgm:t>
    </dgm:pt>
    <dgm:pt modelId="{AA4D9470-296B-F943-8E93-A8114BDFA8E1}" type="parTrans" cxnId="{E1EA12F4-26AF-F14F-AB36-3ADEA99021F8}">
      <dgm:prSet/>
      <dgm:spPr/>
      <dgm:t>
        <a:bodyPr/>
        <a:lstStyle/>
        <a:p>
          <a:endParaRPr lang="es-ES"/>
        </a:p>
      </dgm:t>
    </dgm:pt>
    <dgm:pt modelId="{AA8DB964-87E2-1D45-9524-BF95EC3EB010}" type="sibTrans" cxnId="{E1EA12F4-26AF-F14F-AB36-3ADEA99021F8}">
      <dgm:prSet/>
      <dgm:spPr/>
      <dgm:t>
        <a:bodyPr/>
        <a:lstStyle/>
        <a:p>
          <a:endParaRPr lang="es-ES"/>
        </a:p>
      </dgm:t>
    </dgm:pt>
    <dgm:pt modelId="{9FD72BF5-11A9-AA45-A16A-5F7A9035FF7E}">
      <dgm:prSet phldrT="[Texto]"/>
      <dgm:spPr>
        <a:ln>
          <a:solidFill>
            <a:schemeClr val="accent3">
              <a:lumMod val="50000"/>
            </a:schemeClr>
          </a:solidFill>
        </a:ln>
      </dgm:spPr>
      <dgm:t>
        <a:bodyPr/>
        <a:lstStyle/>
        <a:p>
          <a:r>
            <a:rPr lang="es-ES" b="1" dirty="0"/>
            <a:t>Inversionistas de largo plazo</a:t>
          </a:r>
          <a:r>
            <a:rPr lang="es-ES" dirty="0"/>
            <a:t>:</a:t>
          </a:r>
        </a:p>
      </dgm:t>
    </dgm:pt>
    <dgm:pt modelId="{FAABF14A-F092-6641-A3C1-24957B22DF3C}" type="parTrans" cxnId="{CC55DF04-F561-634E-A494-073C2C3CB3BA}">
      <dgm:prSet/>
      <dgm:spPr/>
      <dgm:t>
        <a:bodyPr/>
        <a:lstStyle/>
        <a:p>
          <a:endParaRPr lang="es-ES"/>
        </a:p>
      </dgm:t>
    </dgm:pt>
    <dgm:pt modelId="{5083AFD0-0D6A-0D44-9F6B-EF8A69747518}" type="sibTrans" cxnId="{CC55DF04-F561-634E-A494-073C2C3CB3BA}">
      <dgm:prSet/>
      <dgm:spPr/>
      <dgm:t>
        <a:bodyPr/>
        <a:lstStyle/>
        <a:p>
          <a:endParaRPr lang="es-ES"/>
        </a:p>
      </dgm:t>
    </dgm:pt>
    <dgm:pt modelId="{63C081F0-BB26-5848-9888-CFD53E428383}">
      <dgm:prSet phldrT="[Texto]"/>
      <dgm:spPr>
        <a:ln>
          <a:solidFill>
            <a:schemeClr val="accent3">
              <a:lumMod val="50000"/>
            </a:schemeClr>
          </a:solidFill>
        </a:ln>
      </dgm:spPr>
      <dgm:t>
        <a:bodyPr/>
        <a:lstStyle/>
        <a:p>
          <a:r>
            <a:rPr lang="es-ES" b="1" dirty="0"/>
            <a:t>Inversionistas de mediano y corto plazo:</a:t>
          </a:r>
          <a:endParaRPr lang="es-ES" dirty="0"/>
        </a:p>
      </dgm:t>
    </dgm:pt>
    <dgm:pt modelId="{7B555FC5-EA51-0149-9151-C4F41399E4C1}" type="parTrans" cxnId="{D3FE510E-3145-5F45-BA90-67735BA7C8A9}">
      <dgm:prSet/>
      <dgm:spPr/>
      <dgm:t>
        <a:bodyPr/>
        <a:lstStyle/>
        <a:p>
          <a:endParaRPr lang="es-ES"/>
        </a:p>
      </dgm:t>
    </dgm:pt>
    <dgm:pt modelId="{91052753-6437-8244-BCE0-FE525ED5CB14}" type="sibTrans" cxnId="{D3FE510E-3145-5F45-BA90-67735BA7C8A9}">
      <dgm:prSet/>
      <dgm:spPr/>
      <dgm:t>
        <a:bodyPr/>
        <a:lstStyle/>
        <a:p>
          <a:endParaRPr lang="es-ES"/>
        </a:p>
      </dgm:t>
    </dgm:pt>
    <dgm:pt modelId="{9A326FC7-EF72-4D48-8DC4-4E9A5AFDFE73}">
      <dgm:prSet phldrT="[Texto]"/>
      <dgm:spPr>
        <a:ln>
          <a:solidFill>
            <a:schemeClr val="accent3">
              <a:lumMod val="50000"/>
            </a:schemeClr>
          </a:solidFill>
        </a:ln>
      </dgm:spPr>
      <dgm:t>
        <a:bodyPr/>
        <a:lstStyle/>
        <a:p>
          <a:r>
            <a:rPr lang="es-ES" dirty="0"/>
            <a:t>Fondos público-privados</a:t>
          </a:r>
        </a:p>
      </dgm:t>
    </dgm:pt>
    <dgm:pt modelId="{B2519835-0120-E345-8039-90B8F56A330D}" type="parTrans" cxnId="{4DA2585F-F871-F44A-96B9-04A1A7FA3AC9}">
      <dgm:prSet/>
      <dgm:spPr/>
      <dgm:t>
        <a:bodyPr/>
        <a:lstStyle/>
        <a:p>
          <a:endParaRPr lang="es-ES"/>
        </a:p>
      </dgm:t>
    </dgm:pt>
    <dgm:pt modelId="{FA0C2193-1CF1-0644-9C09-EB201B77F48D}" type="sibTrans" cxnId="{4DA2585F-F871-F44A-96B9-04A1A7FA3AC9}">
      <dgm:prSet/>
      <dgm:spPr/>
      <dgm:t>
        <a:bodyPr/>
        <a:lstStyle/>
        <a:p>
          <a:endParaRPr lang="es-ES"/>
        </a:p>
      </dgm:t>
    </dgm:pt>
    <dgm:pt modelId="{6BC2461D-B7A6-114D-9C40-98455436B3CF}">
      <dgm:prSet phldrT="[Texto]"/>
      <dgm:spPr>
        <a:ln>
          <a:solidFill>
            <a:schemeClr val="accent3">
              <a:lumMod val="50000"/>
            </a:schemeClr>
          </a:solidFill>
        </a:ln>
      </dgm:spPr>
      <dgm:t>
        <a:bodyPr/>
        <a:lstStyle/>
        <a:p>
          <a:r>
            <a:rPr lang="es-ES" dirty="0"/>
            <a:t>Banca de desarrollo nacional y regional</a:t>
          </a:r>
        </a:p>
      </dgm:t>
    </dgm:pt>
    <dgm:pt modelId="{6503050D-E03B-834B-B8B6-4B58ACB2A357}" type="parTrans" cxnId="{91636C97-9B58-A448-A813-349F9D881409}">
      <dgm:prSet/>
      <dgm:spPr/>
      <dgm:t>
        <a:bodyPr/>
        <a:lstStyle/>
        <a:p>
          <a:endParaRPr lang="es-ES"/>
        </a:p>
      </dgm:t>
    </dgm:pt>
    <dgm:pt modelId="{1C6BEFCF-78B0-A54B-A38E-04FC46A5E7DD}" type="sibTrans" cxnId="{91636C97-9B58-A448-A813-349F9D881409}">
      <dgm:prSet/>
      <dgm:spPr/>
      <dgm:t>
        <a:bodyPr/>
        <a:lstStyle/>
        <a:p>
          <a:endParaRPr lang="es-ES"/>
        </a:p>
      </dgm:t>
    </dgm:pt>
    <dgm:pt modelId="{673851CD-73FE-0C4D-848D-83158F029C22}">
      <dgm:prSet phldrT="[Texto]"/>
      <dgm:spPr>
        <a:ln>
          <a:solidFill>
            <a:schemeClr val="accent3">
              <a:lumMod val="50000"/>
            </a:schemeClr>
          </a:solidFill>
        </a:ln>
      </dgm:spPr>
      <dgm:t>
        <a:bodyPr/>
        <a:lstStyle/>
        <a:p>
          <a:r>
            <a:rPr lang="es-ES" dirty="0"/>
            <a:t>agencias bilaterales y multilaterales</a:t>
          </a:r>
        </a:p>
      </dgm:t>
    </dgm:pt>
    <dgm:pt modelId="{25154493-29A5-0A40-82F8-43D82A578402}" type="parTrans" cxnId="{E1E35D4C-6C08-9E49-97B5-EE2EA95B1409}">
      <dgm:prSet/>
      <dgm:spPr/>
      <dgm:t>
        <a:bodyPr/>
        <a:lstStyle/>
        <a:p>
          <a:endParaRPr lang="es-ES"/>
        </a:p>
      </dgm:t>
    </dgm:pt>
    <dgm:pt modelId="{DCC101D9-939E-764B-97B7-FC5F1CC3D730}" type="sibTrans" cxnId="{E1E35D4C-6C08-9E49-97B5-EE2EA95B1409}">
      <dgm:prSet/>
      <dgm:spPr/>
      <dgm:t>
        <a:bodyPr/>
        <a:lstStyle/>
        <a:p>
          <a:endParaRPr lang="es-ES"/>
        </a:p>
      </dgm:t>
    </dgm:pt>
    <dgm:pt modelId="{2C46707D-C190-A749-B23D-9BE7D55263A1}">
      <dgm:prSet phldrT="[Texto]"/>
      <dgm:spPr>
        <a:ln>
          <a:solidFill>
            <a:schemeClr val="accent3">
              <a:lumMod val="50000"/>
            </a:schemeClr>
          </a:solidFill>
        </a:ln>
      </dgm:spPr>
      <dgm:t>
        <a:bodyPr/>
        <a:lstStyle/>
        <a:p>
          <a:r>
            <a:rPr lang="es-ES" dirty="0"/>
            <a:t>instituciones financieras internacionales</a:t>
          </a:r>
        </a:p>
      </dgm:t>
    </dgm:pt>
    <dgm:pt modelId="{7BB53B64-498C-804F-8C3F-C9C9ED1BD219}" type="parTrans" cxnId="{4E089870-A4B5-6249-BC71-7E2F0D48B708}">
      <dgm:prSet/>
      <dgm:spPr/>
      <dgm:t>
        <a:bodyPr/>
        <a:lstStyle/>
        <a:p>
          <a:endParaRPr lang="es-ES"/>
        </a:p>
      </dgm:t>
    </dgm:pt>
    <dgm:pt modelId="{D58BE1DE-409E-034C-954A-FD444C8D28FD}" type="sibTrans" cxnId="{4E089870-A4B5-6249-BC71-7E2F0D48B708}">
      <dgm:prSet/>
      <dgm:spPr/>
      <dgm:t>
        <a:bodyPr/>
        <a:lstStyle/>
        <a:p>
          <a:endParaRPr lang="es-ES"/>
        </a:p>
      </dgm:t>
    </dgm:pt>
    <dgm:pt modelId="{1FB13D7B-35C7-D841-9FC5-9990A571A61F}">
      <dgm:prSet phldrT="[Texto]"/>
      <dgm:spPr>
        <a:ln>
          <a:solidFill>
            <a:schemeClr val="accent3">
              <a:lumMod val="50000"/>
            </a:schemeClr>
          </a:solidFill>
        </a:ln>
      </dgm:spPr>
      <dgm:t>
        <a:bodyPr/>
        <a:lstStyle/>
        <a:p>
          <a:r>
            <a:rPr lang="es-ES" dirty="0"/>
            <a:t>fondos de pensiones, seguros de vida, fondos de riqueza soberana</a:t>
          </a:r>
        </a:p>
      </dgm:t>
    </dgm:pt>
    <dgm:pt modelId="{8225431A-C636-0F42-A680-64297F40338C}" type="parTrans" cxnId="{83C268DF-99B8-5B44-A58F-84D436B8AB49}">
      <dgm:prSet/>
      <dgm:spPr/>
      <dgm:t>
        <a:bodyPr/>
        <a:lstStyle/>
        <a:p>
          <a:endParaRPr lang="es-ES"/>
        </a:p>
      </dgm:t>
    </dgm:pt>
    <dgm:pt modelId="{CD605071-BA4D-4046-9D64-3BF15E6A1876}" type="sibTrans" cxnId="{83C268DF-99B8-5B44-A58F-84D436B8AB49}">
      <dgm:prSet/>
      <dgm:spPr/>
      <dgm:t>
        <a:bodyPr/>
        <a:lstStyle/>
        <a:p>
          <a:endParaRPr lang="es-ES"/>
        </a:p>
      </dgm:t>
    </dgm:pt>
    <dgm:pt modelId="{CFA1821F-AB43-3C46-92DE-D9DDBE547C34}">
      <dgm:prSet phldrT="[Texto]"/>
      <dgm:spPr>
        <a:ln>
          <a:solidFill>
            <a:schemeClr val="accent3">
              <a:lumMod val="50000"/>
            </a:schemeClr>
          </a:solidFill>
        </a:ln>
      </dgm:spPr>
      <dgm:t>
        <a:bodyPr/>
        <a:lstStyle/>
        <a:p>
          <a:r>
            <a:rPr lang="es-ES" dirty="0"/>
            <a:t>banca comercial, las cooperativas, los fondos mutuos, las cajas de ahorro y crédito, y los fondos de cobertura</a:t>
          </a:r>
        </a:p>
      </dgm:t>
    </dgm:pt>
    <dgm:pt modelId="{96003D98-9065-5541-B3ED-4D88E506C75A}" type="parTrans" cxnId="{F405BA47-B264-224C-92DC-DF61611E4DDA}">
      <dgm:prSet/>
      <dgm:spPr/>
      <dgm:t>
        <a:bodyPr/>
        <a:lstStyle/>
        <a:p>
          <a:endParaRPr lang="es-ES"/>
        </a:p>
      </dgm:t>
    </dgm:pt>
    <dgm:pt modelId="{14CC99E0-A46E-A144-983F-20DCEB743266}" type="sibTrans" cxnId="{F405BA47-B264-224C-92DC-DF61611E4DDA}">
      <dgm:prSet/>
      <dgm:spPr/>
      <dgm:t>
        <a:bodyPr/>
        <a:lstStyle/>
        <a:p>
          <a:endParaRPr lang="es-ES"/>
        </a:p>
      </dgm:t>
    </dgm:pt>
    <dgm:pt modelId="{BE025ACE-51C5-7243-A462-BD5BB7FA16B6}">
      <dgm:prSet phldrT="[Texto]"/>
      <dgm:spPr>
        <a:ln>
          <a:solidFill>
            <a:schemeClr val="accent3">
              <a:lumMod val="50000"/>
            </a:schemeClr>
          </a:solidFill>
        </a:ln>
      </dgm:spPr>
      <dgm:t>
        <a:bodyPr/>
        <a:lstStyle/>
        <a:p>
          <a:r>
            <a:rPr lang="es-ES" dirty="0"/>
            <a:t>Entidades públicas</a:t>
          </a:r>
        </a:p>
      </dgm:t>
    </dgm:pt>
    <dgm:pt modelId="{AC696A41-F91C-B647-9263-25940A5E754C}" type="parTrans" cxnId="{1B12BBCD-30D9-4B4D-9289-71813E3B77D6}">
      <dgm:prSet/>
      <dgm:spPr/>
      <dgm:t>
        <a:bodyPr/>
        <a:lstStyle/>
        <a:p>
          <a:endParaRPr lang="es-ES"/>
        </a:p>
      </dgm:t>
    </dgm:pt>
    <dgm:pt modelId="{CDDBAD4B-4BC7-0642-8D07-DEDCA9915157}" type="sibTrans" cxnId="{1B12BBCD-30D9-4B4D-9289-71813E3B77D6}">
      <dgm:prSet/>
      <dgm:spPr/>
      <dgm:t>
        <a:bodyPr/>
        <a:lstStyle/>
        <a:p>
          <a:endParaRPr lang="es-ES"/>
        </a:p>
      </dgm:t>
    </dgm:pt>
    <dgm:pt modelId="{4EFD94C5-15FE-5740-87A7-FAAD4CC77183}" type="pres">
      <dgm:prSet presAssocID="{098ADE92-92ED-264E-96DD-A380404C3148}" presName="linear" presStyleCnt="0">
        <dgm:presLayoutVars>
          <dgm:dir/>
          <dgm:animLvl val="lvl"/>
          <dgm:resizeHandles val="exact"/>
        </dgm:presLayoutVars>
      </dgm:prSet>
      <dgm:spPr/>
    </dgm:pt>
    <dgm:pt modelId="{0B36A5C6-8EB4-B44A-B5E2-A3C1358614B0}" type="pres">
      <dgm:prSet presAssocID="{7E5B3762-4AA2-584C-8299-96DD8D7F7EC5}" presName="parentLin" presStyleCnt="0"/>
      <dgm:spPr/>
    </dgm:pt>
    <dgm:pt modelId="{6C098513-0DF9-E249-B1B2-F9A65EE343E8}" type="pres">
      <dgm:prSet presAssocID="{7E5B3762-4AA2-584C-8299-96DD8D7F7EC5}" presName="parentLeftMargin" presStyleLbl="node1" presStyleIdx="0" presStyleCnt="3"/>
      <dgm:spPr/>
    </dgm:pt>
    <dgm:pt modelId="{17D32BB5-D772-1046-871D-9D97CFD4BA55}" type="pres">
      <dgm:prSet presAssocID="{7E5B3762-4AA2-584C-8299-96DD8D7F7EC5}" presName="parentText" presStyleLbl="node1" presStyleIdx="0" presStyleCnt="3" custLinFactNeighborX="-20480" custLinFactNeighborY="-44738">
        <dgm:presLayoutVars>
          <dgm:chMax val="0"/>
          <dgm:bulletEnabled val="1"/>
        </dgm:presLayoutVars>
      </dgm:prSet>
      <dgm:spPr/>
    </dgm:pt>
    <dgm:pt modelId="{82AD7E1E-CABD-0E40-9CE8-F705776C8FC3}" type="pres">
      <dgm:prSet presAssocID="{7E5B3762-4AA2-584C-8299-96DD8D7F7EC5}" presName="negativeSpace" presStyleCnt="0"/>
      <dgm:spPr/>
    </dgm:pt>
    <dgm:pt modelId="{80C81160-1FAD-7C42-9AB9-AD4F64639284}" type="pres">
      <dgm:prSet presAssocID="{7E5B3762-4AA2-584C-8299-96DD8D7F7EC5}" presName="childText" presStyleLbl="conFgAcc1" presStyleIdx="0" presStyleCnt="3" custLinFactY="-3077" custLinFactNeighborY="-100000">
        <dgm:presLayoutVars>
          <dgm:bulletEnabled val="1"/>
        </dgm:presLayoutVars>
      </dgm:prSet>
      <dgm:spPr/>
    </dgm:pt>
    <dgm:pt modelId="{98FA4E20-C51F-0446-9074-C7A058827C24}" type="pres">
      <dgm:prSet presAssocID="{83EB84D2-227D-A440-9BB4-4BB6A4F05971}" presName="spaceBetweenRectangles" presStyleCnt="0"/>
      <dgm:spPr/>
    </dgm:pt>
    <dgm:pt modelId="{92D2979F-C262-9844-9C2C-F3B57A5A20C7}" type="pres">
      <dgm:prSet presAssocID="{62B8E268-FE07-4143-87E6-047EB24C6E62}" presName="parentLin" presStyleCnt="0"/>
      <dgm:spPr/>
    </dgm:pt>
    <dgm:pt modelId="{F879E2B3-845E-8B49-A3E6-FBA525A8C823}" type="pres">
      <dgm:prSet presAssocID="{62B8E268-FE07-4143-87E6-047EB24C6E62}" presName="parentLeftMargin" presStyleLbl="node1" presStyleIdx="0" presStyleCnt="3"/>
      <dgm:spPr/>
    </dgm:pt>
    <dgm:pt modelId="{E4E9774B-7193-F14C-A806-B8F31AEB9236}" type="pres">
      <dgm:prSet presAssocID="{62B8E268-FE07-4143-87E6-047EB24C6E62}" presName="parentText" presStyleLbl="node1" presStyleIdx="1" presStyleCnt="3">
        <dgm:presLayoutVars>
          <dgm:chMax val="0"/>
          <dgm:bulletEnabled val="1"/>
        </dgm:presLayoutVars>
      </dgm:prSet>
      <dgm:spPr/>
    </dgm:pt>
    <dgm:pt modelId="{79D2A830-408A-324B-80A6-AAD13CCFB52E}" type="pres">
      <dgm:prSet presAssocID="{62B8E268-FE07-4143-87E6-047EB24C6E62}" presName="negativeSpace" presStyleCnt="0"/>
      <dgm:spPr/>
    </dgm:pt>
    <dgm:pt modelId="{ECDBE019-9AD2-6641-9E53-CDF6E31BB493}" type="pres">
      <dgm:prSet presAssocID="{62B8E268-FE07-4143-87E6-047EB24C6E62}" presName="childText" presStyleLbl="conFgAcc1" presStyleIdx="1" presStyleCnt="3">
        <dgm:presLayoutVars>
          <dgm:bulletEnabled val="1"/>
        </dgm:presLayoutVars>
      </dgm:prSet>
      <dgm:spPr/>
    </dgm:pt>
    <dgm:pt modelId="{E9805A2E-B9C1-0B4A-96E3-9C30CC51B19F}" type="pres">
      <dgm:prSet presAssocID="{64E9A385-B551-FC46-8FE2-C4057C28B1E5}" presName="spaceBetweenRectangles" presStyleCnt="0"/>
      <dgm:spPr/>
    </dgm:pt>
    <dgm:pt modelId="{2F39E471-B0B6-8348-87E0-010FEF0CC145}" type="pres">
      <dgm:prSet presAssocID="{BBE668A1-B7D4-6249-A960-F42AE7767451}" presName="parentLin" presStyleCnt="0"/>
      <dgm:spPr/>
    </dgm:pt>
    <dgm:pt modelId="{882AF92B-EC17-8B48-A384-DE8898F265A3}" type="pres">
      <dgm:prSet presAssocID="{BBE668A1-B7D4-6249-A960-F42AE7767451}" presName="parentLeftMargin" presStyleLbl="node1" presStyleIdx="1" presStyleCnt="3"/>
      <dgm:spPr/>
    </dgm:pt>
    <dgm:pt modelId="{DE733647-7BF1-C141-9300-90CC63A73714}" type="pres">
      <dgm:prSet presAssocID="{BBE668A1-B7D4-6249-A960-F42AE7767451}" presName="parentText" presStyleLbl="node1" presStyleIdx="2" presStyleCnt="3">
        <dgm:presLayoutVars>
          <dgm:chMax val="0"/>
          <dgm:bulletEnabled val="1"/>
        </dgm:presLayoutVars>
      </dgm:prSet>
      <dgm:spPr/>
    </dgm:pt>
    <dgm:pt modelId="{022111FD-EF1F-EB47-9357-09690D486AD8}" type="pres">
      <dgm:prSet presAssocID="{BBE668A1-B7D4-6249-A960-F42AE7767451}" presName="negativeSpace" presStyleCnt="0"/>
      <dgm:spPr/>
    </dgm:pt>
    <dgm:pt modelId="{B8293AF6-2733-9143-8255-D26409E13688}" type="pres">
      <dgm:prSet presAssocID="{BBE668A1-B7D4-6249-A960-F42AE7767451}" presName="childText" presStyleLbl="conFgAcc1" presStyleIdx="2" presStyleCnt="3">
        <dgm:presLayoutVars>
          <dgm:bulletEnabled val="1"/>
        </dgm:presLayoutVars>
      </dgm:prSet>
      <dgm:spPr/>
    </dgm:pt>
  </dgm:ptLst>
  <dgm:cxnLst>
    <dgm:cxn modelId="{CC2B9204-AE7D-6843-9E8E-69B7D7EE54B8}" type="presOf" srcId="{63C081F0-BB26-5848-9888-CFD53E428383}" destId="{ECDBE019-9AD2-6641-9E53-CDF6E31BB493}" srcOrd="0" destOrd="2" presId="urn:microsoft.com/office/officeart/2005/8/layout/list1"/>
    <dgm:cxn modelId="{CC55DF04-F561-634E-A494-073C2C3CB3BA}" srcId="{62B8E268-FE07-4143-87E6-047EB24C6E62}" destId="{9FD72BF5-11A9-AA45-A16A-5F7A9035FF7E}" srcOrd="0" destOrd="0" parTransId="{FAABF14A-F092-6641-A3C1-24957B22DF3C}" sibTransId="{5083AFD0-0D6A-0D44-9F6B-EF8A69747518}"/>
    <dgm:cxn modelId="{60B6D30D-1649-134D-833F-EAE2C6527BD4}" type="presOf" srcId="{9A326FC7-EF72-4D48-8DC4-4E9A5AFDFE73}" destId="{B8293AF6-2733-9143-8255-D26409E13688}" srcOrd="0" destOrd="0" presId="urn:microsoft.com/office/officeart/2005/8/layout/list1"/>
    <dgm:cxn modelId="{D3FE510E-3145-5F45-BA90-67735BA7C8A9}" srcId="{62B8E268-FE07-4143-87E6-047EB24C6E62}" destId="{63C081F0-BB26-5848-9888-CFD53E428383}" srcOrd="1" destOrd="0" parTransId="{7B555FC5-EA51-0149-9151-C4F41399E4C1}" sibTransId="{91052753-6437-8244-BCE0-FE525ED5CB14}"/>
    <dgm:cxn modelId="{1E971515-A62C-A641-8103-DDCAC07488B8}" type="presOf" srcId="{62B8E268-FE07-4143-87E6-047EB24C6E62}" destId="{F879E2B3-845E-8B49-A3E6-FBA525A8C823}" srcOrd="0" destOrd="0" presId="urn:microsoft.com/office/officeart/2005/8/layout/list1"/>
    <dgm:cxn modelId="{1A181416-1BAE-1D43-BDED-C63179086B1A}" type="presOf" srcId="{CFA1821F-AB43-3C46-92DE-D9DDBE547C34}" destId="{ECDBE019-9AD2-6641-9E53-CDF6E31BB493}" srcOrd="0" destOrd="3" presId="urn:microsoft.com/office/officeart/2005/8/layout/list1"/>
    <dgm:cxn modelId="{FAB0F019-EB9A-D94A-8EDD-2FA0E7E49FA1}" type="presOf" srcId="{BBE668A1-B7D4-6249-A960-F42AE7767451}" destId="{DE733647-7BF1-C141-9300-90CC63A73714}" srcOrd="1" destOrd="0" presId="urn:microsoft.com/office/officeart/2005/8/layout/list1"/>
    <dgm:cxn modelId="{B86EDB24-F0CF-C84C-9B52-24F4B37C07CB}" type="presOf" srcId="{6BC2461D-B7A6-114D-9C40-98455436B3CF}" destId="{80C81160-1FAD-7C42-9AB9-AD4F64639284}" srcOrd="0" destOrd="1" presId="urn:microsoft.com/office/officeart/2005/8/layout/list1"/>
    <dgm:cxn modelId="{1483F324-CAA8-A543-A1E3-CAE33498D644}" type="presOf" srcId="{098ADE92-92ED-264E-96DD-A380404C3148}" destId="{4EFD94C5-15FE-5740-87A7-FAAD4CC77183}" srcOrd="0" destOrd="0" presId="urn:microsoft.com/office/officeart/2005/8/layout/list1"/>
    <dgm:cxn modelId="{2110AD2E-6E8A-2647-97F9-48D1AEDFB6DF}" type="presOf" srcId="{673851CD-73FE-0C4D-848D-83158F029C22}" destId="{80C81160-1FAD-7C42-9AB9-AD4F64639284}" srcOrd="0" destOrd="2" presId="urn:microsoft.com/office/officeart/2005/8/layout/list1"/>
    <dgm:cxn modelId="{7140D238-F1E0-3846-AE6A-45D8EFBFD959}" type="presOf" srcId="{BE025ACE-51C5-7243-A462-BD5BB7FA16B6}" destId="{80C81160-1FAD-7C42-9AB9-AD4F64639284}" srcOrd="0" destOrd="0" presId="urn:microsoft.com/office/officeart/2005/8/layout/list1"/>
    <dgm:cxn modelId="{F405BA47-B264-224C-92DC-DF61611E4DDA}" srcId="{63C081F0-BB26-5848-9888-CFD53E428383}" destId="{CFA1821F-AB43-3C46-92DE-D9DDBE547C34}" srcOrd="0" destOrd="0" parTransId="{96003D98-9065-5541-B3ED-4D88E506C75A}" sibTransId="{14CC99E0-A46E-A144-983F-20DCEB743266}"/>
    <dgm:cxn modelId="{DC357448-C838-D442-AF44-F7C1588D21EA}" srcId="{098ADE92-92ED-264E-96DD-A380404C3148}" destId="{7E5B3762-4AA2-584C-8299-96DD8D7F7EC5}" srcOrd="0" destOrd="0" parTransId="{9F90F50D-B2A3-E746-A4F3-97E8C7FA65F7}" sibTransId="{83EB84D2-227D-A440-9BB4-4BB6A4F05971}"/>
    <dgm:cxn modelId="{E1E35D4C-6C08-9E49-97B5-EE2EA95B1409}" srcId="{7E5B3762-4AA2-584C-8299-96DD8D7F7EC5}" destId="{673851CD-73FE-0C4D-848D-83158F029C22}" srcOrd="2" destOrd="0" parTransId="{25154493-29A5-0A40-82F8-43D82A578402}" sibTransId="{DCC101D9-939E-764B-97B7-FC5F1CC3D730}"/>
    <dgm:cxn modelId="{76816552-0B64-F545-956D-8C18EEA13C3D}" type="presOf" srcId="{2C46707D-C190-A749-B23D-9BE7D55263A1}" destId="{80C81160-1FAD-7C42-9AB9-AD4F64639284}" srcOrd="0" destOrd="3" presId="urn:microsoft.com/office/officeart/2005/8/layout/list1"/>
    <dgm:cxn modelId="{4DA2585F-F871-F44A-96B9-04A1A7FA3AC9}" srcId="{BBE668A1-B7D4-6249-A960-F42AE7767451}" destId="{9A326FC7-EF72-4D48-8DC4-4E9A5AFDFE73}" srcOrd="0" destOrd="0" parTransId="{B2519835-0120-E345-8039-90B8F56A330D}" sibTransId="{FA0C2193-1CF1-0644-9C09-EB201B77F48D}"/>
    <dgm:cxn modelId="{8C84B05F-B0B2-234B-B885-A9B7762FE994}" type="presOf" srcId="{7E5B3762-4AA2-584C-8299-96DD8D7F7EC5}" destId="{6C098513-0DF9-E249-B1B2-F9A65EE343E8}" srcOrd="0" destOrd="0" presId="urn:microsoft.com/office/officeart/2005/8/layout/list1"/>
    <dgm:cxn modelId="{FAE1B268-931F-6343-968F-85FA6BFBA56F}" type="presOf" srcId="{62B8E268-FE07-4143-87E6-047EB24C6E62}" destId="{E4E9774B-7193-F14C-A806-B8F31AEB9236}" srcOrd="1" destOrd="0" presId="urn:microsoft.com/office/officeart/2005/8/layout/list1"/>
    <dgm:cxn modelId="{4E089870-A4B5-6249-BC71-7E2F0D48B708}" srcId="{7E5B3762-4AA2-584C-8299-96DD8D7F7EC5}" destId="{2C46707D-C190-A749-B23D-9BE7D55263A1}" srcOrd="3" destOrd="0" parTransId="{7BB53B64-498C-804F-8C3F-C9C9ED1BD219}" sibTransId="{D58BE1DE-409E-034C-954A-FD444C8D28FD}"/>
    <dgm:cxn modelId="{EB6DA774-4113-0943-B42B-5741B634DB7B}" srcId="{098ADE92-92ED-264E-96DD-A380404C3148}" destId="{62B8E268-FE07-4143-87E6-047EB24C6E62}" srcOrd="1" destOrd="0" parTransId="{30A45CF3-257D-C843-BC43-FE1C402101D2}" sibTransId="{64E9A385-B551-FC46-8FE2-C4057C28B1E5}"/>
    <dgm:cxn modelId="{F97AFB83-4999-3943-8ED8-04D231C1A6AD}" type="presOf" srcId="{7E5B3762-4AA2-584C-8299-96DD8D7F7EC5}" destId="{17D32BB5-D772-1046-871D-9D97CFD4BA55}" srcOrd="1" destOrd="0" presId="urn:microsoft.com/office/officeart/2005/8/layout/list1"/>
    <dgm:cxn modelId="{91636C97-9B58-A448-A813-349F9D881409}" srcId="{7E5B3762-4AA2-584C-8299-96DD8D7F7EC5}" destId="{6BC2461D-B7A6-114D-9C40-98455436B3CF}" srcOrd="1" destOrd="0" parTransId="{6503050D-E03B-834B-B8B6-4B58ACB2A357}" sibTransId="{1C6BEFCF-78B0-A54B-A38E-04FC46A5E7DD}"/>
    <dgm:cxn modelId="{D4AAEBBB-55A1-9E4B-914B-FB98A56A04F6}" type="presOf" srcId="{1FB13D7B-35C7-D841-9FC5-9990A571A61F}" destId="{ECDBE019-9AD2-6641-9E53-CDF6E31BB493}" srcOrd="0" destOrd="1" presId="urn:microsoft.com/office/officeart/2005/8/layout/list1"/>
    <dgm:cxn modelId="{1B12BBCD-30D9-4B4D-9289-71813E3B77D6}" srcId="{7E5B3762-4AA2-584C-8299-96DD8D7F7EC5}" destId="{BE025ACE-51C5-7243-A462-BD5BB7FA16B6}" srcOrd="0" destOrd="0" parTransId="{AC696A41-F91C-B647-9263-25940A5E754C}" sibTransId="{CDDBAD4B-4BC7-0642-8D07-DEDCA9915157}"/>
    <dgm:cxn modelId="{83C268DF-99B8-5B44-A58F-84D436B8AB49}" srcId="{9FD72BF5-11A9-AA45-A16A-5F7A9035FF7E}" destId="{1FB13D7B-35C7-D841-9FC5-9990A571A61F}" srcOrd="0" destOrd="0" parTransId="{8225431A-C636-0F42-A680-64297F40338C}" sibTransId="{CD605071-BA4D-4046-9D64-3BF15E6A1876}"/>
    <dgm:cxn modelId="{36FC77EF-5767-DD4D-906C-4FF0EB76B60D}" type="presOf" srcId="{BBE668A1-B7D4-6249-A960-F42AE7767451}" destId="{882AF92B-EC17-8B48-A384-DE8898F265A3}" srcOrd="0" destOrd="0" presId="urn:microsoft.com/office/officeart/2005/8/layout/list1"/>
    <dgm:cxn modelId="{E1EA12F4-26AF-F14F-AB36-3ADEA99021F8}" srcId="{098ADE92-92ED-264E-96DD-A380404C3148}" destId="{BBE668A1-B7D4-6249-A960-F42AE7767451}" srcOrd="2" destOrd="0" parTransId="{AA4D9470-296B-F943-8E93-A8114BDFA8E1}" sibTransId="{AA8DB964-87E2-1D45-9524-BF95EC3EB010}"/>
    <dgm:cxn modelId="{47E2A5F6-EEDE-3E4F-9E95-CBA5BAD22777}" type="presOf" srcId="{9FD72BF5-11A9-AA45-A16A-5F7A9035FF7E}" destId="{ECDBE019-9AD2-6641-9E53-CDF6E31BB493}" srcOrd="0" destOrd="0" presId="urn:microsoft.com/office/officeart/2005/8/layout/list1"/>
    <dgm:cxn modelId="{40F2A136-3942-434E-80D1-8384CC2EECCE}" type="presParOf" srcId="{4EFD94C5-15FE-5740-87A7-FAAD4CC77183}" destId="{0B36A5C6-8EB4-B44A-B5E2-A3C1358614B0}" srcOrd="0" destOrd="0" presId="urn:microsoft.com/office/officeart/2005/8/layout/list1"/>
    <dgm:cxn modelId="{02B77501-B3C3-E94F-A7CF-2EFC6BF67113}" type="presParOf" srcId="{0B36A5C6-8EB4-B44A-B5E2-A3C1358614B0}" destId="{6C098513-0DF9-E249-B1B2-F9A65EE343E8}" srcOrd="0" destOrd="0" presId="urn:microsoft.com/office/officeart/2005/8/layout/list1"/>
    <dgm:cxn modelId="{F9D38B01-E87C-3F4E-92BB-2B6217080040}" type="presParOf" srcId="{0B36A5C6-8EB4-B44A-B5E2-A3C1358614B0}" destId="{17D32BB5-D772-1046-871D-9D97CFD4BA55}" srcOrd="1" destOrd="0" presId="urn:microsoft.com/office/officeart/2005/8/layout/list1"/>
    <dgm:cxn modelId="{3BFA0B2D-BC2B-AA41-B101-3A8FB553D281}" type="presParOf" srcId="{4EFD94C5-15FE-5740-87A7-FAAD4CC77183}" destId="{82AD7E1E-CABD-0E40-9CE8-F705776C8FC3}" srcOrd="1" destOrd="0" presId="urn:microsoft.com/office/officeart/2005/8/layout/list1"/>
    <dgm:cxn modelId="{50E0537E-3A40-1B46-AC2B-221F2BE22BAA}" type="presParOf" srcId="{4EFD94C5-15FE-5740-87A7-FAAD4CC77183}" destId="{80C81160-1FAD-7C42-9AB9-AD4F64639284}" srcOrd="2" destOrd="0" presId="urn:microsoft.com/office/officeart/2005/8/layout/list1"/>
    <dgm:cxn modelId="{8291794D-C4B3-AB4E-AD79-9AC5D08F8D07}" type="presParOf" srcId="{4EFD94C5-15FE-5740-87A7-FAAD4CC77183}" destId="{98FA4E20-C51F-0446-9074-C7A058827C24}" srcOrd="3" destOrd="0" presId="urn:microsoft.com/office/officeart/2005/8/layout/list1"/>
    <dgm:cxn modelId="{471E4BF3-78FD-FD4C-8D05-03F3429F0D68}" type="presParOf" srcId="{4EFD94C5-15FE-5740-87A7-FAAD4CC77183}" destId="{92D2979F-C262-9844-9C2C-F3B57A5A20C7}" srcOrd="4" destOrd="0" presId="urn:microsoft.com/office/officeart/2005/8/layout/list1"/>
    <dgm:cxn modelId="{A562D4BE-79FE-274E-8441-3B1BE856FB47}" type="presParOf" srcId="{92D2979F-C262-9844-9C2C-F3B57A5A20C7}" destId="{F879E2B3-845E-8B49-A3E6-FBA525A8C823}" srcOrd="0" destOrd="0" presId="urn:microsoft.com/office/officeart/2005/8/layout/list1"/>
    <dgm:cxn modelId="{D4ED770C-3C58-144C-9F13-A45BEC5152C5}" type="presParOf" srcId="{92D2979F-C262-9844-9C2C-F3B57A5A20C7}" destId="{E4E9774B-7193-F14C-A806-B8F31AEB9236}" srcOrd="1" destOrd="0" presId="urn:microsoft.com/office/officeart/2005/8/layout/list1"/>
    <dgm:cxn modelId="{6B157FCE-83A2-5B47-BD53-D1482677ED67}" type="presParOf" srcId="{4EFD94C5-15FE-5740-87A7-FAAD4CC77183}" destId="{79D2A830-408A-324B-80A6-AAD13CCFB52E}" srcOrd="5" destOrd="0" presId="urn:microsoft.com/office/officeart/2005/8/layout/list1"/>
    <dgm:cxn modelId="{8716C2C9-8273-F547-B5AC-4F31EAC90D5D}" type="presParOf" srcId="{4EFD94C5-15FE-5740-87A7-FAAD4CC77183}" destId="{ECDBE019-9AD2-6641-9E53-CDF6E31BB493}" srcOrd="6" destOrd="0" presId="urn:microsoft.com/office/officeart/2005/8/layout/list1"/>
    <dgm:cxn modelId="{2B925D6E-6885-0D42-9636-A28F751E1C52}" type="presParOf" srcId="{4EFD94C5-15FE-5740-87A7-FAAD4CC77183}" destId="{E9805A2E-B9C1-0B4A-96E3-9C30CC51B19F}" srcOrd="7" destOrd="0" presId="urn:microsoft.com/office/officeart/2005/8/layout/list1"/>
    <dgm:cxn modelId="{D693BD7D-B1F7-414F-B6B1-184A987814B3}" type="presParOf" srcId="{4EFD94C5-15FE-5740-87A7-FAAD4CC77183}" destId="{2F39E471-B0B6-8348-87E0-010FEF0CC145}" srcOrd="8" destOrd="0" presId="urn:microsoft.com/office/officeart/2005/8/layout/list1"/>
    <dgm:cxn modelId="{1B81EAA7-6270-A649-887A-08CF9D708356}" type="presParOf" srcId="{2F39E471-B0B6-8348-87E0-010FEF0CC145}" destId="{882AF92B-EC17-8B48-A384-DE8898F265A3}" srcOrd="0" destOrd="0" presId="urn:microsoft.com/office/officeart/2005/8/layout/list1"/>
    <dgm:cxn modelId="{E3BF2867-ED1C-F145-AA03-014D2206335A}" type="presParOf" srcId="{2F39E471-B0B6-8348-87E0-010FEF0CC145}" destId="{DE733647-7BF1-C141-9300-90CC63A73714}" srcOrd="1" destOrd="0" presId="urn:microsoft.com/office/officeart/2005/8/layout/list1"/>
    <dgm:cxn modelId="{3D1555AA-A3C7-994A-AD23-6A35781E057D}" type="presParOf" srcId="{4EFD94C5-15FE-5740-87A7-FAAD4CC77183}" destId="{022111FD-EF1F-EB47-9357-09690D486AD8}" srcOrd="9" destOrd="0" presId="urn:microsoft.com/office/officeart/2005/8/layout/list1"/>
    <dgm:cxn modelId="{E19E66FF-9EE0-154F-8FEB-3696CF45792D}" type="presParOf" srcId="{4EFD94C5-15FE-5740-87A7-FAAD4CC77183}" destId="{B8293AF6-2733-9143-8255-D26409E13688}" srcOrd="10"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5274F7-6FAD-6F43-B3A9-7BE1423B524E}"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s-ES"/>
        </a:p>
      </dgm:t>
    </dgm:pt>
    <dgm:pt modelId="{7598EF2F-B51A-DC43-A4F4-57405536A09C}">
      <dgm:prSet phldrT="[Texto]"/>
      <dgm:spPr>
        <a:solidFill>
          <a:schemeClr val="accent4">
            <a:lumMod val="50000"/>
          </a:schemeClr>
        </a:solidFill>
      </dgm:spPr>
      <dgm:t>
        <a:bodyPr/>
        <a:lstStyle/>
        <a:p>
          <a:r>
            <a:rPr lang="es-ES" dirty="0"/>
            <a:t>Públicos</a:t>
          </a:r>
        </a:p>
      </dgm:t>
    </dgm:pt>
    <dgm:pt modelId="{2CD55305-B6DC-6142-AD55-B2CF191095E0}" type="parTrans" cxnId="{AC060CB2-60C2-484C-8C01-2AC04358A04C}">
      <dgm:prSet/>
      <dgm:spPr/>
      <dgm:t>
        <a:bodyPr/>
        <a:lstStyle/>
        <a:p>
          <a:endParaRPr lang="es-ES"/>
        </a:p>
      </dgm:t>
    </dgm:pt>
    <dgm:pt modelId="{B3DA6635-ACD5-4E4B-812C-5068D0FEBB27}" type="sibTrans" cxnId="{AC060CB2-60C2-484C-8C01-2AC04358A04C}">
      <dgm:prSet/>
      <dgm:spPr/>
      <dgm:t>
        <a:bodyPr/>
        <a:lstStyle/>
        <a:p>
          <a:endParaRPr lang="es-ES"/>
        </a:p>
      </dgm:t>
    </dgm:pt>
    <dgm:pt modelId="{F624E9DE-5825-E946-A119-FF0DDE377628}">
      <dgm:prSet phldrT="[Texto]"/>
      <dgm:spPr>
        <a:ln>
          <a:solidFill>
            <a:schemeClr val="accent4">
              <a:lumMod val="50000"/>
            </a:schemeClr>
          </a:solidFill>
        </a:ln>
      </dgm:spPr>
      <dgm:t>
        <a:bodyPr/>
        <a:lstStyle/>
        <a:p>
          <a:r>
            <a:rPr lang="es-ES" dirty="0"/>
            <a:t>Donaciones</a:t>
          </a:r>
        </a:p>
      </dgm:t>
    </dgm:pt>
    <dgm:pt modelId="{5E9DFDC4-106A-614A-96B2-430C5C14B4FE}" type="parTrans" cxnId="{6EE18A3E-BE3C-3840-A647-90C0195E2D44}">
      <dgm:prSet/>
      <dgm:spPr/>
      <dgm:t>
        <a:bodyPr/>
        <a:lstStyle/>
        <a:p>
          <a:endParaRPr lang="es-ES"/>
        </a:p>
      </dgm:t>
    </dgm:pt>
    <dgm:pt modelId="{CEA05741-EE1D-8943-8F19-F142842E4B45}" type="sibTrans" cxnId="{6EE18A3E-BE3C-3840-A647-90C0195E2D44}">
      <dgm:prSet/>
      <dgm:spPr/>
      <dgm:t>
        <a:bodyPr/>
        <a:lstStyle/>
        <a:p>
          <a:endParaRPr lang="es-ES"/>
        </a:p>
      </dgm:t>
    </dgm:pt>
    <dgm:pt modelId="{FAB6E716-5B12-604B-BE38-7167B6D48795}">
      <dgm:prSet phldrT="[Texto]"/>
      <dgm:spPr>
        <a:ln>
          <a:solidFill>
            <a:schemeClr val="accent4">
              <a:lumMod val="50000"/>
            </a:schemeClr>
          </a:solidFill>
        </a:ln>
      </dgm:spPr>
      <dgm:t>
        <a:bodyPr/>
        <a:lstStyle/>
        <a:p>
          <a:r>
            <a:rPr lang="es-ES" dirty="0"/>
            <a:t>Subsidios</a:t>
          </a:r>
        </a:p>
      </dgm:t>
    </dgm:pt>
    <dgm:pt modelId="{279DC14A-E55F-9049-BCB8-8A4A2B0C8059}" type="parTrans" cxnId="{7F982E28-B1F4-4F48-AAD2-B223961DC3ED}">
      <dgm:prSet/>
      <dgm:spPr/>
      <dgm:t>
        <a:bodyPr/>
        <a:lstStyle/>
        <a:p>
          <a:endParaRPr lang="es-ES"/>
        </a:p>
      </dgm:t>
    </dgm:pt>
    <dgm:pt modelId="{7AEDD755-89C7-0E4D-9526-21E81D11A357}" type="sibTrans" cxnId="{7F982E28-B1F4-4F48-AAD2-B223961DC3ED}">
      <dgm:prSet/>
      <dgm:spPr/>
      <dgm:t>
        <a:bodyPr/>
        <a:lstStyle/>
        <a:p>
          <a:endParaRPr lang="es-ES"/>
        </a:p>
      </dgm:t>
    </dgm:pt>
    <dgm:pt modelId="{BB129163-1358-8A47-BA2F-7A2215B74D3A}">
      <dgm:prSet phldrT="[Texto]"/>
      <dgm:spPr>
        <a:ln>
          <a:solidFill>
            <a:schemeClr val="accent4">
              <a:lumMod val="50000"/>
            </a:schemeClr>
          </a:solidFill>
        </a:ln>
      </dgm:spPr>
      <dgm:t>
        <a:bodyPr/>
        <a:lstStyle/>
        <a:p>
          <a:r>
            <a:rPr lang="es-ES" dirty="0"/>
            <a:t>Préstamos concesionales</a:t>
          </a:r>
        </a:p>
      </dgm:t>
    </dgm:pt>
    <dgm:pt modelId="{3FD4B854-EB45-B547-9F01-38FE9AA5A88F}" type="parTrans" cxnId="{5E43CF17-A628-5344-9394-03499C24EA72}">
      <dgm:prSet/>
      <dgm:spPr/>
      <dgm:t>
        <a:bodyPr/>
        <a:lstStyle/>
        <a:p>
          <a:endParaRPr lang="es-ES"/>
        </a:p>
      </dgm:t>
    </dgm:pt>
    <dgm:pt modelId="{7BE389FF-9A35-4C48-B754-EC452454EBDE}" type="sibTrans" cxnId="{5E43CF17-A628-5344-9394-03499C24EA72}">
      <dgm:prSet/>
      <dgm:spPr/>
      <dgm:t>
        <a:bodyPr/>
        <a:lstStyle/>
        <a:p>
          <a:endParaRPr lang="es-ES"/>
        </a:p>
      </dgm:t>
    </dgm:pt>
    <dgm:pt modelId="{93482C76-C946-C34A-9FD2-CC561FC71A4C}">
      <dgm:prSet phldrT="[Texto]"/>
      <dgm:spPr>
        <a:ln>
          <a:solidFill>
            <a:schemeClr val="accent4">
              <a:lumMod val="50000"/>
            </a:schemeClr>
          </a:solidFill>
        </a:ln>
      </dgm:spPr>
      <dgm:t>
        <a:bodyPr/>
        <a:lstStyle/>
        <a:p>
          <a:r>
            <a:rPr lang="es-ES" dirty="0"/>
            <a:t>Préstamos no-concesionales</a:t>
          </a:r>
        </a:p>
      </dgm:t>
    </dgm:pt>
    <dgm:pt modelId="{F12A188A-BEEA-394A-B317-B7549D9F2FD2}" type="parTrans" cxnId="{03874D8B-A46A-654E-828F-496FE79470D3}">
      <dgm:prSet/>
      <dgm:spPr/>
      <dgm:t>
        <a:bodyPr/>
        <a:lstStyle/>
        <a:p>
          <a:endParaRPr lang="es-ES"/>
        </a:p>
      </dgm:t>
    </dgm:pt>
    <dgm:pt modelId="{C2A8E28E-276B-E34D-A2F4-8ECCA0BC7B9C}" type="sibTrans" cxnId="{03874D8B-A46A-654E-828F-496FE79470D3}">
      <dgm:prSet/>
      <dgm:spPr/>
      <dgm:t>
        <a:bodyPr/>
        <a:lstStyle/>
        <a:p>
          <a:endParaRPr lang="es-ES"/>
        </a:p>
      </dgm:t>
    </dgm:pt>
    <dgm:pt modelId="{4C0BC6B8-1DF1-FD4E-80E6-C56379EA5027}">
      <dgm:prSet phldrT="[Texto]"/>
      <dgm:spPr>
        <a:solidFill>
          <a:schemeClr val="accent4">
            <a:lumMod val="50000"/>
          </a:schemeClr>
        </a:solidFill>
      </dgm:spPr>
      <dgm:t>
        <a:bodyPr/>
        <a:lstStyle/>
        <a:p>
          <a:r>
            <a:rPr lang="es-ES" dirty="0"/>
            <a:t>Privados</a:t>
          </a:r>
        </a:p>
      </dgm:t>
    </dgm:pt>
    <dgm:pt modelId="{7055199C-4406-B044-A7CE-CC5B42248775}" type="parTrans" cxnId="{7005DB65-8158-474C-A5E7-98A335256261}">
      <dgm:prSet/>
      <dgm:spPr/>
      <dgm:t>
        <a:bodyPr/>
        <a:lstStyle/>
        <a:p>
          <a:endParaRPr lang="es-ES"/>
        </a:p>
      </dgm:t>
    </dgm:pt>
    <dgm:pt modelId="{A79079F3-7464-544A-9C91-C71C76690E4A}" type="sibTrans" cxnId="{7005DB65-8158-474C-A5E7-98A335256261}">
      <dgm:prSet/>
      <dgm:spPr/>
      <dgm:t>
        <a:bodyPr/>
        <a:lstStyle/>
        <a:p>
          <a:endParaRPr lang="es-ES"/>
        </a:p>
      </dgm:t>
    </dgm:pt>
    <dgm:pt modelId="{BEA4D1A4-32A9-C346-BACC-0BAE6DDCDE4A}">
      <dgm:prSet phldrT="[Texto]"/>
      <dgm:spPr>
        <a:ln>
          <a:solidFill>
            <a:schemeClr val="accent4">
              <a:lumMod val="50000"/>
            </a:schemeClr>
          </a:solidFill>
        </a:ln>
      </dgm:spPr>
      <dgm:t>
        <a:bodyPr/>
        <a:lstStyle/>
        <a:p>
          <a:r>
            <a:rPr lang="es-ES" dirty="0"/>
            <a:t>Mercado de dinero</a:t>
          </a:r>
        </a:p>
      </dgm:t>
    </dgm:pt>
    <dgm:pt modelId="{F040AB54-A41A-284F-9DAE-BB6F375049E5}" type="parTrans" cxnId="{C795DA62-ADE2-7943-88FB-203BE58370F9}">
      <dgm:prSet/>
      <dgm:spPr/>
      <dgm:t>
        <a:bodyPr/>
        <a:lstStyle/>
        <a:p>
          <a:endParaRPr lang="es-ES"/>
        </a:p>
      </dgm:t>
    </dgm:pt>
    <dgm:pt modelId="{60F67ADE-0ECF-7F40-A3BC-703F6012B9C5}" type="sibTrans" cxnId="{C795DA62-ADE2-7943-88FB-203BE58370F9}">
      <dgm:prSet/>
      <dgm:spPr/>
      <dgm:t>
        <a:bodyPr/>
        <a:lstStyle/>
        <a:p>
          <a:endParaRPr lang="es-ES"/>
        </a:p>
      </dgm:t>
    </dgm:pt>
    <dgm:pt modelId="{78F2E50A-0D6A-0544-9C29-C34BBFBF8639}">
      <dgm:prSet phldrT="[Texto]"/>
      <dgm:spPr>
        <a:ln>
          <a:solidFill>
            <a:schemeClr val="accent4">
              <a:lumMod val="50000"/>
            </a:schemeClr>
          </a:solidFill>
        </a:ln>
      </dgm:spPr>
      <dgm:t>
        <a:bodyPr/>
        <a:lstStyle/>
        <a:p>
          <a:r>
            <a:rPr lang="es-ES" dirty="0"/>
            <a:t>Bonos</a:t>
          </a:r>
        </a:p>
      </dgm:t>
    </dgm:pt>
    <dgm:pt modelId="{E4CB2F3A-7EFE-D24E-B89D-93E14C95A87D}" type="parTrans" cxnId="{1D325817-0581-A348-8BCE-551E8093D843}">
      <dgm:prSet/>
      <dgm:spPr/>
      <dgm:t>
        <a:bodyPr/>
        <a:lstStyle/>
        <a:p>
          <a:endParaRPr lang="es-ES"/>
        </a:p>
      </dgm:t>
    </dgm:pt>
    <dgm:pt modelId="{3F6C112E-3AF7-8746-AE3D-25C80335A2AE}" type="sibTrans" cxnId="{1D325817-0581-A348-8BCE-551E8093D843}">
      <dgm:prSet/>
      <dgm:spPr/>
      <dgm:t>
        <a:bodyPr/>
        <a:lstStyle/>
        <a:p>
          <a:endParaRPr lang="es-ES"/>
        </a:p>
      </dgm:t>
    </dgm:pt>
    <dgm:pt modelId="{5BD050BF-0488-AD4C-B1D3-F206A1B936E1}">
      <dgm:prSet phldrT="[Texto]"/>
      <dgm:spPr>
        <a:ln>
          <a:solidFill>
            <a:schemeClr val="accent4">
              <a:lumMod val="50000"/>
            </a:schemeClr>
          </a:solidFill>
        </a:ln>
      </dgm:spPr>
      <dgm:t>
        <a:bodyPr/>
        <a:lstStyle/>
        <a:p>
          <a:r>
            <a:rPr lang="es-ES" dirty="0"/>
            <a:t>Acciones</a:t>
          </a:r>
        </a:p>
      </dgm:t>
    </dgm:pt>
    <dgm:pt modelId="{B29A25BC-A1DC-7547-B2AC-CB0AC1608BFD}" type="parTrans" cxnId="{4CB3EAA1-9ACC-F746-B3F6-4AECE1172E52}">
      <dgm:prSet/>
      <dgm:spPr/>
      <dgm:t>
        <a:bodyPr/>
        <a:lstStyle/>
        <a:p>
          <a:endParaRPr lang="es-ES"/>
        </a:p>
      </dgm:t>
    </dgm:pt>
    <dgm:pt modelId="{61096AE8-E796-E748-BBC3-874F41B8C1D8}" type="sibTrans" cxnId="{4CB3EAA1-9ACC-F746-B3F6-4AECE1172E52}">
      <dgm:prSet/>
      <dgm:spPr/>
      <dgm:t>
        <a:bodyPr/>
        <a:lstStyle/>
        <a:p>
          <a:endParaRPr lang="es-ES"/>
        </a:p>
      </dgm:t>
    </dgm:pt>
    <dgm:pt modelId="{179420B8-7B8F-9F48-B4AB-EC68A3484D0E}">
      <dgm:prSet phldrT="[Texto]"/>
      <dgm:spPr>
        <a:ln>
          <a:solidFill>
            <a:schemeClr val="accent4">
              <a:lumMod val="50000"/>
            </a:schemeClr>
          </a:solidFill>
        </a:ln>
      </dgm:spPr>
      <dgm:t>
        <a:bodyPr/>
        <a:lstStyle/>
        <a:p>
          <a:r>
            <a:rPr lang="es-ES" dirty="0"/>
            <a:t>Derivados</a:t>
          </a:r>
        </a:p>
      </dgm:t>
    </dgm:pt>
    <dgm:pt modelId="{402D947A-D3DF-584F-85C6-BDFC43B5D643}" type="parTrans" cxnId="{13D3A6B0-4664-B04A-A661-9574BAF6BFC8}">
      <dgm:prSet/>
      <dgm:spPr/>
      <dgm:t>
        <a:bodyPr/>
        <a:lstStyle/>
        <a:p>
          <a:endParaRPr lang="es-ES"/>
        </a:p>
      </dgm:t>
    </dgm:pt>
    <dgm:pt modelId="{D2F132E0-FA56-DD4A-883F-6D76DCAB58F9}" type="sibTrans" cxnId="{13D3A6B0-4664-B04A-A661-9574BAF6BFC8}">
      <dgm:prSet/>
      <dgm:spPr/>
      <dgm:t>
        <a:bodyPr/>
        <a:lstStyle/>
        <a:p>
          <a:endParaRPr lang="es-ES"/>
        </a:p>
      </dgm:t>
    </dgm:pt>
    <dgm:pt modelId="{AAD78C3C-63C7-F946-A309-51F6C06E367B}">
      <dgm:prSet phldrT="[Texto]"/>
      <dgm:spPr>
        <a:solidFill>
          <a:schemeClr val="accent4">
            <a:lumMod val="50000"/>
          </a:schemeClr>
        </a:solidFill>
      </dgm:spPr>
      <dgm:t>
        <a:bodyPr/>
        <a:lstStyle/>
        <a:p>
          <a:r>
            <a:rPr lang="es-ES" dirty="0"/>
            <a:t>Mixtas</a:t>
          </a:r>
        </a:p>
      </dgm:t>
    </dgm:pt>
    <dgm:pt modelId="{B53F6AD9-E13B-DB43-8E0B-A81D05278755}" type="parTrans" cxnId="{EFA7CA36-8EA0-A84C-A065-98673DD82E9F}">
      <dgm:prSet/>
      <dgm:spPr/>
      <dgm:t>
        <a:bodyPr/>
        <a:lstStyle/>
        <a:p>
          <a:endParaRPr lang="es-ES"/>
        </a:p>
      </dgm:t>
    </dgm:pt>
    <dgm:pt modelId="{98D79F3C-24AF-D049-B4B8-9FCB853B6F85}" type="sibTrans" cxnId="{EFA7CA36-8EA0-A84C-A065-98673DD82E9F}">
      <dgm:prSet/>
      <dgm:spPr/>
      <dgm:t>
        <a:bodyPr/>
        <a:lstStyle/>
        <a:p>
          <a:endParaRPr lang="es-ES"/>
        </a:p>
      </dgm:t>
    </dgm:pt>
    <dgm:pt modelId="{8E0504FC-F9FE-B34D-9878-D3E8D743B337}">
      <dgm:prSet phldrT="[Texto]"/>
      <dgm:spPr>
        <a:ln>
          <a:solidFill>
            <a:schemeClr val="accent4">
              <a:lumMod val="50000"/>
            </a:schemeClr>
          </a:solidFill>
        </a:ln>
      </dgm:spPr>
      <dgm:t>
        <a:bodyPr/>
        <a:lstStyle/>
        <a:p>
          <a:r>
            <a:rPr lang="es-ES" dirty="0"/>
            <a:t>Asociaciones público-privadas</a:t>
          </a:r>
        </a:p>
      </dgm:t>
    </dgm:pt>
    <dgm:pt modelId="{E072221F-C32C-4D47-BB20-E66453DCFDF3}" type="parTrans" cxnId="{6B1021AE-31F3-B240-A8B5-7BCF4FDC5E21}">
      <dgm:prSet/>
      <dgm:spPr/>
      <dgm:t>
        <a:bodyPr/>
        <a:lstStyle/>
        <a:p>
          <a:endParaRPr lang="es-ES"/>
        </a:p>
      </dgm:t>
    </dgm:pt>
    <dgm:pt modelId="{50149ADB-08E0-D04A-9E83-EEC55AE836A4}" type="sibTrans" cxnId="{6B1021AE-31F3-B240-A8B5-7BCF4FDC5E21}">
      <dgm:prSet/>
      <dgm:spPr/>
      <dgm:t>
        <a:bodyPr/>
        <a:lstStyle/>
        <a:p>
          <a:endParaRPr lang="es-ES"/>
        </a:p>
      </dgm:t>
    </dgm:pt>
    <dgm:pt modelId="{6590025D-C5BB-1F4E-8E40-F8F88B7779AE}">
      <dgm:prSet phldrT="[Texto]"/>
      <dgm:spPr>
        <a:ln>
          <a:solidFill>
            <a:schemeClr val="accent4">
              <a:lumMod val="50000"/>
            </a:schemeClr>
          </a:solidFill>
        </a:ln>
      </dgm:spPr>
      <dgm:t>
        <a:bodyPr/>
        <a:lstStyle/>
        <a:p>
          <a:r>
            <a:rPr lang="es-ES" dirty="0"/>
            <a:t>Gasto público doméstico</a:t>
          </a:r>
        </a:p>
      </dgm:t>
    </dgm:pt>
    <dgm:pt modelId="{07F98BE5-351A-5443-B093-56967F8D30EF}" type="parTrans" cxnId="{C1B9DE00-8CCE-3040-A637-9A4DAE053DB1}">
      <dgm:prSet/>
      <dgm:spPr/>
      <dgm:t>
        <a:bodyPr/>
        <a:lstStyle/>
        <a:p>
          <a:endParaRPr lang="es-ES"/>
        </a:p>
      </dgm:t>
    </dgm:pt>
    <dgm:pt modelId="{374DF8DA-47C2-A045-8786-651EB2073288}" type="sibTrans" cxnId="{C1B9DE00-8CCE-3040-A637-9A4DAE053DB1}">
      <dgm:prSet/>
      <dgm:spPr/>
      <dgm:t>
        <a:bodyPr/>
        <a:lstStyle/>
        <a:p>
          <a:endParaRPr lang="es-ES"/>
        </a:p>
      </dgm:t>
    </dgm:pt>
    <dgm:pt modelId="{4F38448E-E00D-DD4B-A582-C96E47B7CA3E}">
      <dgm:prSet phldrT="[Texto]"/>
      <dgm:spPr>
        <a:ln>
          <a:solidFill>
            <a:schemeClr val="accent4">
              <a:lumMod val="50000"/>
            </a:schemeClr>
          </a:solidFill>
        </a:ln>
      </dgm:spPr>
      <dgm:t>
        <a:bodyPr/>
        <a:lstStyle/>
        <a:p>
          <a:r>
            <a:rPr lang="es-ES" dirty="0"/>
            <a:t>Préstamos bancarios</a:t>
          </a:r>
        </a:p>
      </dgm:t>
    </dgm:pt>
    <dgm:pt modelId="{927743D2-6115-8547-A225-E08B6CAF44FE}" type="parTrans" cxnId="{F27DE16C-87F0-AC4E-A463-183FC4B5FFF1}">
      <dgm:prSet/>
      <dgm:spPr/>
      <dgm:t>
        <a:bodyPr/>
        <a:lstStyle/>
        <a:p>
          <a:endParaRPr lang="es-ES"/>
        </a:p>
      </dgm:t>
    </dgm:pt>
    <dgm:pt modelId="{81DD243C-F4EA-AB41-B565-5E0175A4BEF8}" type="sibTrans" cxnId="{F27DE16C-87F0-AC4E-A463-183FC4B5FFF1}">
      <dgm:prSet/>
      <dgm:spPr/>
      <dgm:t>
        <a:bodyPr/>
        <a:lstStyle/>
        <a:p>
          <a:endParaRPr lang="es-ES"/>
        </a:p>
      </dgm:t>
    </dgm:pt>
    <dgm:pt modelId="{50737B51-6527-454C-9B91-D3A06138975F}">
      <dgm:prSet phldrT="[Texto]"/>
      <dgm:spPr>
        <a:ln>
          <a:solidFill>
            <a:schemeClr val="accent4">
              <a:lumMod val="50000"/>
            </a:schemeClr>
          </a:solidFill>
        </a:ln>
      </dgm:spPr>
      <dgm:t>
        <a:bodyPr/>
        <a:lstStyle/>
        <a:p>
          <a:r>
            <a:rPr lang="es-ES" dirty="0"/>
            <a:t>Garantías</a:t>
          </a:r>
        </a:p>
      </dgm:t>
    </dgm:pt>
    <dgm:pt modelId="{8D6D8134-BC02-F649-A3B4-E817A5D1CC7F}" type="parTrans" cxnId="{558F2F77-A01B-E848-94EA-0CE461819B7C}">
      <dgm:prSet/>
      <dgm:spPr/>
      <dgm:t>
        <a:bodyPr/>
        <a:lstStyle/>
        <a:p>
          <a:endParaRPr lang="es-ES"/>
        </a:p>
      </dgm:t>
    </dgm:pt>
    <dgm:pt modelId="{4DBB41C1-568A-EB46-9E2F-C5122F26A34A}" type="sibTrans" cxnId="{558F2F77-A01B-E848-94EA-0CE461819B7C}">
      <dgm:prSet/>
      <dgm:spPr/>
      <dgm:t>
        <a:bodyPr/>
        <a:lstStyle/>
        <a:p>
          <a:endParaRPr lang="es-ES"/>
        </a:p>
      </dgm:t>
    </dgm:pt>
    <dgm:pt modelId="{D9827DD0-2C7F-204A-B8D8-091E6A72988A}">
      <dgm:prSet phldrT="[Texto]"/>
      <dgm:spPr>
        <a:ln>
          <a:solidFill>
            <a:schemeClr val="accent4">
              <a:lumMod val="50000"/>
            </a:schemeClr>
          </a:solidFill>
        </a:ln>
      </dgm:spPr>
      <dgm:t>
        <a:bodyPr/>
        <a:lstStyle/>
        <a:p>
          <a:r>
            <a:rPr lang="es-ES" dirty="0"/>
            <a:t>Financiamiento basado en resultados/políticas</a:t>
          </a:r>
        </a:p>
      </dgm:t>
    </dgm:pt>
    <dgm:pt modelId="{35891B2F-5B55-D94E-BBF7-7AE1C3FFBE73}" type="parTrans" cxnId="{9F8A74EA-8965-C748-8933-AE80F60E0215}">
      <dgm:prSet/>
      <dgm:spPr/>
      <dgm:t>
        <a:bodyPr/>
        <a:lstStyle/>
        <a:p>
          <a:endParaRPr lang="es-ES"/>
        </a:p>
      </dgm:t>
    </dgm:pt>
    <dgm:pt modelId="{EAEC6EF0-2914-4343-958E-27FE67F72A34}" type="sibTrans" cxnId="{9F8A74EA-8965-C748-8933-AE80F60E0215}">
      <dgm:prSet/>
      <dgm:spPr/>
      <dgm:t>
        <a:bodyPr/>
        <a:lstStyle/>
        <a:p>
          <a:endParaRPr lang="es-ES"/>
        </a:p>
      </dgm:t>
    </dgm:pt>
    <dgm:pt modelId="{C0D0D94F-B643-BB4A-9978-EB9E58E27433}">
      <dgm:prSet phldrT="[Texto]"/>
      <dgm:spPr>
        <a:ln>
          <a:solidFill>
            <a:schemeClr val="accent4">
              <a:lumMod val="50000"/>
            </a:schemeClr>
          </a:solidFill>
        </a:ln>
      </dgm:spPr>
      <dgm:t>
        <a:bodyPr/>
        <a:lstStyle/>
        <a:p>
          <a:r>
            <a:rPr lang="es-ES" dirty="0"/>
            <a:t>Líneas de crédito</a:t>
          </a:r>
        </a:p>
      </dgm:t>
    </dgm:pt>
    <dgm:pt modelId="{1C0CB418-9596-0B42-BC94-42828000C66F}" type="parTrans" cxnId="{FCF6ECC8-39C1-5346-9E6E-2BF785E4BF5B}">
      <dgm:prSet/>
      <dgm:spPr/>
      <dgm:t>
        <a:bodyPr/>
        <a:lstStyle/>
        <a:p>
          <a:endParaRPr lang="es-ES"/>
        </a:p>
      </dgm:t>
    </dgm:pt>
    <dgm:pt modelId="{F59ACA0A-2393-4843-9CED-7B8D185434D6}" type="sibTrans" cxnId="{FCF6ECC8-39C1-5346-9E6E-2BF785E4BF5B}">
      <dgm:prSet/>
      <dgm:spPr/>
      <dgm:t>
        <a:bodyPr/>
        <a:lstStyle/>
        <a:p>
          <a:endParaRPr lang="es-ES"/>
        </a:p>
      </dgm:t>
    </dgm:pt>
    <dgm:pt modelId="{C2E5AA78-1614-E742-8080-E0C3B1FCFC91}">
      <dgm:prSet phldrT="[Texto]"/>
      <dgm:spPr>
        <a:ln>
          <a:solidFill>
            <a:schemeClr val="accent4">
              <a:lumMod val="50000"/>
            </a:schemeClr>
          </a:solidFill>
        </a:ln>
      </dgm:spPr>
      <dgm:t>
        <a:bodyPr/>
        <a:lstStyle/>
        <a:p>
          <a:r>
            <a:rPr lang="es-ES" dirty="0"/>
            <a:t>Servicios de asesoría</a:t>
          </a:r>
        </a:p>
      </dgm:t>
    </dgm:pt>
    <dgm:pt modelId="{4544A7A1-BCCA-B64A-BF95-95D5FB9EBD25}" type="parTrans" cxnId="{4B5941C7-3591-7D41-88DD-813605B8A4EF}">
      <dgm:prSet/>
      <dgm:spPr/>
      <dgm:t>
        <a:bodyPr/>
        <a:lstStyle/>
        <a:p>
          <a:endParaRPr lang="es-ES"/>
        </a:p>
      </dgm:t>
    </dgm:pt>
    <dgm:pt modelId="{C9E1C04C-C802-354B-948B-F058C6E6D227}" type="sibTrans" cxnId="{4B5941C7-3591-7D41-88DD-813605B8A4EF}">
      <dgm:prSet/>
      <dgm:spPr/>
      <dgm:t>
        <a:bodyPr/>
        <a:lstStyle/>
        <a:p>
          <a:endParaRPr lang="es-ES"/>
        </a:p>
      </dgm:t>
    </dgm:pt>
    <dgm:pt modelId="{3F3FA208-3C4A-6249-9654-81C68D3544D1}" type="pres">
      <dgm:prSet presAssocID="{FB5274F7-6FAD-6F43-B3A9-7BE1423B524E}" presName="linear" presStyleCnt="0">
        <dgm:presLayoutVars>
          <dgm:dir/>
          <dgm:animLvl val="lvl"/>
          <dgm:resizeHandles val="exact"/>
        </dgm:presLayoutVars>
      </dgm:prSet>
      <dgm:spPr/>
    </dgm:pt>
    <dgm:pt modelId="{6445CC75-08DD-A547-9738-9B081A460399}" type="pres">
      <dgm:prSet presAssocID="{7598EF2F-B51A-DC43-A4F4-57405536A09C}" presName="parentLin" presStyleCnt="0"/>
      <dgm:spPr/>
    </dgm:pt>
    <dgm:pt modelId="{C3CF1267-7A66-EB49-B365-6F79730FE362}" type="pres">
      <dgm:prSet presAssocID="{7598EF2F-B51A-DC43-A4F4-57405536A09C}" presName="parentLeftMargin" presStyleLbl="node1" presStyleIdx="0" presStyleCnt="3"/>
      <dgm:spPr/>
    </dgm:pt>
    <dgm:pt modelId="{2B7A851F-8B0E-EC4F-9F21-21E3EE719C95}" type="pres">
      <dgm:prSet presAssocID="{7598EF2F-B51A-DC43-A4F4-57405536A09C}" presName="parentText" presStyleLbl="node1" presStyleIdx="0" presStyleCnt="3">
        <dgm:presLayoutVars>
          <dgm:chMax val="0"/>
          <dgm:bulletEnabled val="1"/>
        </dgm:presLayoutVars>
      </dgm:prSet>
      <dgm:spPr/>
    </dgm:pt>
    <dgm:pt modelId="{91104BA3-FE49-484A-8E1A-86E6DF8C4D8D}" type="pres">
      <dgm:prSet presAssocID="{7598EF2F-B51A-DC43-A4F4-57405536A09C}" presName="negativeSpace" presStyleCnt="0"/>
      <dgm:spPr/>
    </dgm:pt>
    <dgm:pt modelId="{B3EA7029-2A0D-0B4D-B5D9-8E8957FE01C0}" type="pres">
      <dgm:prSet presAssocID="{7598EF2F-B51A-DC43-A4F4-57405536A09C}" presName="childText" presStyleLbl="conFgAcc1" presStyleIdx="0" presStyleCnt="3">
        <dgm:presLayoutVars>
          <dgm:bulletEnabled val="1"/>
        </dgm:presLayoutVars>
      </dgm:prSet>
      <dgm:spPr/>
    </dgm:pt>
    <dgm:pt modelId="{8D539D9D-AA0D-934B-9BA7-163E029FC47E}" type="pres">
      <dgm:prSet presAssocID="{B3DA6635-ACD5-4E4B-812C-5068D0FEBB27}" presName="spaceBetweenRectangles" presStyleCnt="0"/>
      <dgm:spPr/>
    </dgm:pt>
    <dgm:pt modelId="{8DEA015E-FBCB-7543-8D44-89213C30A17D}" type="pres">
      <dgm:prSet presAssocID="{4C0BC6B8-1DF1-FD4E-80E6-C56379EA5027}" presName="parentLin" presStyleCnt="0"/>
      <dgm:spPr/>
    </dgm:pt>
    <dgm:pt modelId="{EF41FBEE-9A50-2D4D-B68D-41364430009F}" type="pres">
      <dgm:prSet presAssocID="{4C0BC6B8-1DF1-FD4E-80E6-C56379EA5027}" presName="parentLeftMargin" presStyleLbl="node1" presStyleIdx="0" presStyleCnt="3"/>
      <dgm:spPr/>
    </dgm:pt>
    <dgm:pt modelId="{0E6B23B5-EEAE-CC49-9F2C-2AC89EDB8850}" type="pres">
      <dgm:prSet presAssocID="{4C0BC6B8-1DF1-FD4E-80E6-C56379EA5027}" presName="parentText" presStyleLbl="node1" presStyleIdx="1" presStyleCnt="3">
        <dgm:presLayoutVars>
          <dgm:chMax val="0"/>
          <dgm:bulletEnabled val="1"/>
        </dgm:presLayoutVars>
      </dgm:prSet>
      <dgm:spPr/>
    </dgm:pt>
    <dgm:pt modelId="{17883A6E-BBEF-DE45-9A0D-960F7AD483E4}" type="pres">
      <dgm:prSet presAssocID="{4C0BC6B8-1DF1-FD4E-80E6-C56379EA5027}" presName="negativeSpace" presStyleCnt="0"/>
      <dgm:spPr/>
    </dgm:pt>
    <dgm:pt modelId="{54BA7EBF-DE56-0D4E-A413-47CA7FEEDC3F}" type="pres">
      <dgm:prSet presAssocID="{4C0BC6B8-1DF1-FD4E-80E6-C56379EA5027}" presName="childText" presStyleLbl="conFgAcc1" presStyleIdx="1" presStyleCnt="3">
        <dgm:presLayoutVars>
          <dgm:bulletEnabled val="1"/>
        </dgm:presLayoutVars>
      </dgm:prSet>
      <dgm:spPr/>
    </dgm:pt>
    <dgm:pt modelId="{97978CC2-531C-A343-96FB-A8E2724C4BB4}" type="pres">
      <dgm:prSet presAssocID="{A79079F3-7464-544A-9C91-C71C76690E4A}" presName="spaceBetweenRectangles" presStyleCnt="0"/>
      <dgm:spPr/>
    </dgm:pt>
    <dgm:pt modelId="{0A8DAB3B-5E27-CE46-86F5-C5C0FBA43A22}" type="pres">
      <dgm:prSet presAssocID="{AAD78C3C-63C7-F946-A309-51F6C06E367B}" presName="parentLin" presStyleCnt="0"/>
      <dgm:spPr/>
    </dgm:pt>
    <dgm:pt modelId="{855A4AFB-36A6-DA47-A97E-41584008700C}" type="pres">
      <dgm:prSet presAssocID="{AAD78C3C-63C7-F946-A309-51F6C06E367B}" presName="parentLeftMargin" presStyleLbl="node1" presStyleIdx="1" presStyleCnt="3"/>
      <dgm:spPr/>
    </dgm:pt>
    <dgm:pt modelId="{264F813F-634C-0247-99DD-CE0B62CFC01E}" type="pres">
      <dgm:prSet presAssocID="{AAD78C3C-63C7-F946-A309-51F6C06E367B}" presName="parentText" presStyleLbl="node1" presStyleIdx="2" presStyleCnt="3">
        <dgm:presLayoutVars>
          <dgm:chMax val="0"/>
          <dgm:bulletEnabled val="1"/>
        </dgm:presLayoutVars>
      </dgm:prSet>
      <dgm:spPr/>
    </dgm:pt>
    <dgm:pt modelId="{2393CCA1-280A-1844-84AD-3F9107452442}" type="pres">
      <dgm:prSet presAssocID="{AAD78C3C-63C7-F946-A309-51F6C06E367B}" presName="negativeSpace" presStyleCnt="0"/>
      <dgm:spPr/>
    </dgm:pt>
    <dgm:pt modelId="{6B504509-59C3-D648-A1CD-867E6A00890C}" type="pres">
      <dgm:prSet presAssocID="{AAD78C3C-63C7-F946-A309-51F6C06E367B}" presName="childText" presStyleLbl="conFgAcc1" presStyleIdx="2" presStyleCnt="3">
        <dgm:presLayoutVars>
          <dgm:bulletEnabled val="1"/>
        </dgm:presLayoutVars>
      </dgm:prSet>
      <dgm:spPr/>
    </dgm:pt>
  </dgm:ptLst>
  <dgm:cxnLst>
    <dgm:cxn modelId="{C1B9DE00-8CCE-3040-A637-9A4DAE053DB1}" srcId="{7598EF2F-B51A-DC43-A4F4-57405536A09C}" destId="{6590025D-C5BB-1F4E-8E40-F8F88B7779AE}" srcOrd="0" destOrd="0" parTransId="{07F98BE5-351A-5443-B093-56967F8D30EF}" sibTransId="{374DF8DA-47C2-A045-8786-651EB2073288}"/>
    <dgm:cxn modelId="{328C2509-3A8F-3142-893A-8E36F508276C}" type="presOf" srcId="{50737B51-6527-454C-9B91-D3A06138975F}" destId="{6B504509-59C3-D648-A1CD-867E6A00890C}" srcOrd="0" destOrd="0" presId="urn:microsoft.com/office/officeart/2005/8/layout/list1"/>
    <dgm:cxn modelId="{D9C02D09-3EC6-D245-8257-0A80A64723E1}" type="presOf" srcId="{78F2E50A-0D6A-0544-9C29-C34BBFBF8639}" destId="{54BA7EBF-DE56-0D4E-A413-47CA7FEEDC3F}" srcOrd="0" destOrd="2" presId="urn:microsoft.com/office/officeart/2005/8/layout/list1"/>
    <dgm:cxn modelId="{98A6CA11-E74D-EE4B-A05A-7E12D4AC9A88}" type="presOf" srcId="{6590025D-C5BB-1F4E-8E40-F8F88B7779AE}" destId="{B3EA7029-2A0D-0B4D-B5D9-8E8957FE01C0}" srcOrd="0" destOrd="0" presId="urn:microsoft.com/office/officeart/2005/8/layout/list1"/>
    <dgm:cxn modelId="{4760D113-1F7C-334A-B6E1-61F45404F00F}" type="presOf" srcId="{BEA4D1A4-32A9-C346-BACC-0BAE6DDCDE4A}" destId="{54BA7EBF-DE56-0D4E-A413-47CA7FEEDC3F}" srcOrd="0" destOrd="1" presId="urn:microsoft.com/office/officeart/2005/8/layout/list1"/>
    <dgm:cxn modelId="{1D325817-0581-A348-8BCE-551E8093D843}" srcId="{4C0BC6B8-1DF1-FD4E-80E6-C56379EA5027}" destId="{78F2E50A-0D6A-0544-9C29-C34BBFBF8639}" srcOrd="2" destOrd="0" parTransId="{E4CB2F3A-7EFE-D24E-B89D-93E14C95A87D}" sibTransId="{3F6C112E-3AF7-8746-AE3D-25C80335A2AE}"/>
    <dgm:cxn modelId="{5E43CF17-A628-5344-9394-03499C24EA72}" srcId="{7598EF2F-B51A-DC43-A4F4-57405536A09C}" destId="{BB129163-1358-8A47-BA2F-7A2215B74D3A}" srcOrd="3" destOrd="0" parTransId="{3FD4B854-EB45-B547-9F01-38FE9AA5A88F}" sibTransId="{7BE389FF-9A35-4C48-B754-EC452454EBDE}"/>
    <dgm:cxn modelId="{B9A5F719-8CAF-8546-8A8F-C9E7E12C9FBA}" type="presOf" srcId="{5BD050BF-0488-AD4C-B1D3-F206A1B936E1}" destId="{54BA7EBF-DE56-0D4E-A413-47CA7FEEDC3F}" srcOrd="0" destOrd="3" presId="urn:microsoft.com/office/officeart/2005/8/layout/list1"/>
    <dgm:cxn modelId="{13ABCD27-0A0D-9342-A85A-8A04997EDA90}" type="presOf" srcId="{D9827DD0-2C7F-204A-B8D8-091E6A72988A}" destId="{B3EA7029-2A0D-0B4D-B5D9-8E8957FE01C0}" srcOrd="0" destOrd="5" presId="urn:microsoft.com/office/officeart/2005/8/layout/list1"/>
    <dgm:cxn modelId="{7F982E28-B1F4-4F48-AAD2-B223961DC3ED}" srcId="{7598EF2F-B51A-DC43-A4F4-57405536A09C}" destId="{FAB6E716-5B12-604B-BE38-7167B6D48795}" srcOrd="2" destOrd="0" parTransId="{279DC14A-E55F-9049-BCB8-8A4A2B0C8059}" sibTransId="{7AEDD755-89C7-0E4D-9526-21E81D11A357}"/>
    <dgm:cxn modelId="{46655F2C-4A7D-D948-8777-885BFA6A5C6C}" type="presOf" srcId="{7598EF2F-B51A-DC43-A4F4-57405536A09C}" destId="{C3CF1267-7A66-EB49-B365-6F79730FE362}" srcOrd="0" destOrd="0" presId="urn:microsoft.com/office/officeart/2005/8/layout/list1"/>
    <dgm:cxn modelId="{EFA7CA36-8EA0-A84C-A065-98673DD82E9F}" srcId="{FB5274F7-6FAD-6F43-B3A9-7BE1423B524E}" destId="{AAD78C3C-63C7-F946-A309-51F6C06E367B}" srcOrd="2" destOrd="0" parTransId="{B53F6AD9-E13B-DB43-8E0B-A81D05278755}" sibTransId="{98D79F3C-24AF-D049-B4B8-9FCB853B6F85}"/>
    <dgm:cxn modelId="{6EE18A3E-BE3C-3840-A647-90C0195E2D44}" srcId="{7598EF2F-B51A-DC43-A4F4-57405536A09C}" destId="{F624E9DE-5825-E946-A119-FF0DDE377628}" srcOrd="1" destOrd="0" parTransId="{5E9DFDC4-106A-614A-96B2-430C5C14B4FE}" sibTransId="{CEA05741-EE1D-8943-8F19-F142842E4B45}"/>
    <dgm:cxn modelId="{F718D841-E420-CB43-9023-F109CE509E2D}" type="presOf" srcId="{4F38448E-E00D-DD4B-A582-C96E47B7CA3E}" destId="{54BA7EBF-DE56-0D4E-A413-47CA7FEEDC3F}" srcOrd="0" destOrd="0" presId="urn:microsoft.com/office/officeart/2005/8/layout/list1"/>
    <dgm:cxn modelId="{03B1624D-44D2-F945-A897-C82D10F320F8}" type="presOf" srcId="{179420B8-7B8F-9F48-B4AB-EC68A3484D0E}" destId="{54BA7EBF-DE56-0D4E-A413-47CA7FEEDC3F}" srcOrd="0" destOrd="4" presId="urn:microsoft.com/office/officeart/2005/8/layout/list1"/>
    <dgm:cxn modelId="{C795DA62-ADE2-7943-88FB-203BE58370F9}" srcId="{4C0BC6B8-1DF1-FD4E-80E6-C56379EA5027}" destId="{BEA4D1A4-32A9-C346-BACC-0BAE6DDCDE4A}" srcOrd="1" destOrd="0" parTransId="{F040AB54-A41A-284F-9DAE-BB6F375049E5}" sibTransId="{60F67ADE-0ECF-7F40-A3BC-703F6012B9C5}"/>
    <dgm:cxn modelId="{7005DB65-8158-474C-A5E7-98A335256261}" srcId="{FB5274F7-6FAD-6F43-B3A9-7BE1423B524E}" destId="{4C0BC6B8-1DF1-FD4E-80E6-C56379EA5027}" srcOrd="1" destOrd="0" parTransId="{7055199C-4406-B044-A7CE-CC5B42248775}" sibTransId="{A79079F3-7464-544A-9C91-C71C76690E4A}"/>
    <dgm:cxn modelId="{0A201368-C388-FF46-AD91-14835E552DE1}" type="presOf" srcId="{7598EF2F-B51A-DC43-A4F4-57405536A09C}" destId="{2B7A851F-8B0E-EC4F-9F21-21E3EE719C95}" srcOrd="1" destOrd="0" presId="urn:microsoft.com/office/officeart/2005/8/layout/list1"/>
    <dgm:cxn modelId="{6C7BF46A-0240-0B45-9D3E-0F25784EFD93}" type="presOf" srcId="{4C0BC6B8-1DF1-FD4E-80E6-C56379EA5027}" destId="{EF41FBEE-9A50-2D4D-B68D-41364430009F}" srcOrd="0" destOrd="0" presId="urn:microsoft.com/office/officeart/2005/8/layout/list1"/>
    <dgm:cxn modelId="{F27DE16C-87F0-AC4E-A463-183FC4B5FFF1}" srcId="{4C0BC6B8-1DF1-FD4E-80E6-C56379EA5027}" destId="{4F38448E-E00D-DD4B-A582-C96E47B7CA3E}" srcOrd="0" destOrd="0" parTransId="{927743D2-6115-8547-A225-E08B6CAF44FE}" sibTransId="{81DD243C-F4EA-AB41-B565-5E0175A4BEF8}"/>
    <dgm:cxn modelId="{558F2F77-A01B-E848-94EA-0CE461819B7C}" srcId="{AAD78C3C-63C7-F946-A309-51F6C06E367B}" destId="{50737B51-6527-454C-9B91-D3A06138975F}" srcOrd="0" destOrd="0" parTransId="{8D6D8134-BC02-F649-A3B4-E817A5D1CC7F}" sibTransId="{4DBB41C1-568A-EB46-9E2F-C5122F26A34A}"/>
    <dgm:cxn modelId="{A78CF482-EA5E-C141-BC31-A176F8D7E07B}" type="presOf" srcId="{AAD78C3C-63C7-F946-A309-51F6C06E367B}" destId="{855A4AFB-36A6-DA47-A97E-41584008700C}" srcOrd="0" destOrd="0" presId="urn:microsoft.com/office/officeart/2005/8/layout/list1"/>
    <dgm:cxn modelId="{29C9A783-E726-5840-AA58-5B4E370C9D5F}" type="presOf" srcId="{FAB6E716-5B12-604B-BE38-7167B6D48795}" destId="{B3EA7029-2A0D-0B4D-B5D9-8E8957FE01C0}" srcOrd="0" destOrd="2" presId="urn:microsoft.com/office/officeart/2005/8/layout/list1"/>
    <dgm:cxn modelId="{03874D8B-A46A-654E-828F-496FE79470D3}" srcId="{7598EF2F-B51A-DC43-A4F4-57405536A09C}" destId="{93482C76-C946-C34A-9FD2-CC561FC71A4C}" srcOrd="4" destOrd="0" parTransId="{F12A188A-BEEA-394A-B317-B7549D9F2FD2}" sibTransId="{C2A8E28E-276B-E34D-A2F4-8ECCA0BC7B9C}"/>
    <dgm:cxn modelId="{816CD78C-EF36-2C44-AFC2-1B71CC489BCF}" type="presOf" srcId="{F624E9DE-5825-E946-A119-FF0DDE377628}" destId="{B3EA7029-2A0D-0B4D-B5D9-8E8957FE01C0}" srcOrd="0" destOrd="1" presId="urn:microsoft.com/office/officeart/2005/8/layout/list1"/>
    <dgm:cxn modelId="{7C71E88C-E83C-CF40-A326-8BFB8CF908D4}" type="presOf" srcId="{C2E5AA78-1614-E742-8080-E0C3B1FCFC91}" destId="{B3EA7029-2A0D-0B4D-B5D9-8E8957FE01C0}" srcOrd="0" destOrd="7" presId="urn:microsoft.com/office/officeart/2005/8/layout/list1"/>
    <dgm:cxn modelId="{49F8C290-87D2-E641-B0B1-69915DA2A21B}" type="presOf" srcId="{8E0504FC-F9FE-B34D-9878-D3E8D743B337}" destId="{6B504509-59C3-D648-A1CD-867E6A00890C}" srcOrd="0" destOrd="1" presId="urn:microsoft.com/office/officeart/2005/8/layout/list1"/>
    <dgm:cxn modelId="{66A83592-E776-C046-84F6-227205BE53F9}" type="presOf" srcId="{BB129163-1358-8A47-BA2F-7A2215B74D3A}" destId="{B3EA7029-2A0D-0B4D-B5D9-8E8957FE01C0}" srcOrd="0" destOrd="3" presId="urn:microsoft.com/office/officeart/2005/8/layout/list1"/>
    <dgm:cxn modelId="{B70F3693-90CE-9545-8867-0F0B55C1CB43}" type="presOf" srcId="{4C0BC6B8-1DF1-FD4E-80E6-C56379EA5027}" destId="{0E6B23B5-EEAE-CC49-9F2C-2AC89EDB8850}" srcOrd="1" destOrd="0" presId="urn:microsoft.com/office/officeart/2005/8/layout/list1"/>
    <dgm:cxn modelId="{3CDBDE99-76A0-A74C-8417-A375A3ED2541}" type="presOf" srcId="{FB5274F7-6FAD-6F43-B3A9-7BE1423B524E}" destId="{3F3FA208-3C4A-6249-9654-81C68D3544D1}" srcOrd="0" destOrd="0" presId="urn:microsoft.com/office/officeart/2005/8/layout/list1"/>
    <dgm:cxn modelId="{4CB3EAA1-9ACC-F746-B3F6-4AECE1172E52}" srcId="{4C0BC6B8-1DF1-FD4E-80E6-C56379EA5027}" destId="{5BD050BF-0488-AD4C-B1D3-F206A1B936E1}" srcOrd="3" destOrd="0" parTransId="{B29A25BC-A1DC-7547-B2AC-CB0AC1608BFD}" sibTransId="{61096AE8-E796-E748-BBC3-874F41B8C1D8}"/>
    <dgm:cxn modelId="{6B1021AE-31F3-B240-A8B5-7BCF4FDC5E21}" srcId="{AAD78C3C-63C7-F946-A309-51F6C06E367B}" destId="{8E0504FC-F9FE-B34D-9878-D3E8D743B337}" srcOrd="1" destOrd="0" parTransId="{E072221F-C32C-4D47-BB20-E66453DCFDF3}" sibTransId="{50149ADB-08E0-D04A-9E83-EEC55AE836A4}"/>
    <dgm:cxn modelId="{703E82B0-F1AC-5E4E-AE4C-A88CD7446AA0}" type="presOf" srcId="{AAD78C3C-63C7-F946-A309-51F6C06E367B}" destId="{264F813F-634C-0247-99DD-CE0B62CFC01E}" srcOrd="1" destOrd="0" presId="urn:microsoft.com/office/officeart/2005/8/layout/list1"/>
    <dgm:cxn modelId="{13D3A6B0-4664-B04A-A661-9574BAF6BFC8}" srcId="{4C0BC6B8-1DF1-FD4E-80E6-C56379EA5027}" destId="{179420B8-7B8F-9F48-B4AB-EC68A3484D0E}" srcOrd="4" destOrd="0" parTransId="{402D947A-D3DF-584F-85C6-BDFC43B5D643}" sibTransId="{D2F132E0-FA56-DD4A-883F-6D76DCAB58F9}"/>
    <dgm:cxn modelId="{AC060CB2-60C2-484C-8C01-2AC04358A04C}" srcId="{FB5274F7-6FAD-6F43-B3A9-7BE1423B524E}" destId="{7598EF2F-B51A-DC43-A4F4-57405536A09C}" srcOrd="0" destOrd="0" parTransId="{2CD55305-B6DC-6142-AD55-B2CF191095E0}" sibTransId="{B3DA6635-ACD5-4E4B-812C-5068D0FEBB27}"/>
    <dgm:cxn modelId="{E0AB05C6-52AB-0540-BA6D-457019D58FB0}" type="presOf" srcId="{C0D0D94F-B643-BB4A-9978-EB9E58E27433}" destId="{B3EA7029-2A0D-0B4D-B5D9-8E8957FE01C0}" srcOrd="0" destOrd="6" presId="urn:microsoft.com/office/officeart/2005/8/layout/list1"/>
    <dgm:cxn modelId="{4B5941C7-3591-7D41-88DD-813605B8A4EF}" srcId="{7598EF2F-B51A-DC43-A4F4-57405536A09C}" destId="{C2E5AA78-1614-E742-8080-E0C3B1FCFC91}" srcOrd="7" destOrd="0" parTransId="{4544A7A1-BCCA-B64A-BF95-95D5FB9EBD25}" sibTransId="{C9E1C04C-C802-354B-948B-F058C6E6D227}"/>
    <dgm:cxn modelId="{FCF6ECC8-39C1-5346-9E6E-2BF785E4BF5B}" srcId="{7598EF2F-B51A-DC43-A4F4-57405536A09C}" destId="{C0D0D94F-B643-BB4A-9978-EB9E58E27433}" srcOrd="6" destOrd="0" parTransId="{1C0CB418-9596-0B42-BC94-42828000C66F}" sibTransId="{F59ACA0A-2393-4843-9CED-7B8D185434D6}"/>
    <dgm:cxn modelId="{9F8A74EA-8965-C748-8933-AE80F60E0215}" srcId="{7598EF2F-B51A-DC43-A4F4-57405536A09C}" destId="{D9827DD0-2C7F-204A-B8D8-091E6A72988A}" srcOrd="5" destOrd="0" parTransId="{35891B2F-5B55-D94E-BBF7-7AE1C3FFBE73}" sibTransId="{EAEC6EF0-2914-4343-958E-27FE67F72A34}"/>
    <dgm:cxn modelId="{C5A096F4-DFC6-FC47-A0F5-D44919651F85}" type="presOf" srcId="{93482C76-C946-C34A-9FD2-CC561FC71A4C}" destId="{B3EA7029-2A0D-0B4D-B5D9-8E8957FE01C0}" srcOrd="0" destOrd="4" presId="urn:microsoft.com/office/officeart/2005/8/layout/list1"/>
    <dgm:cxn modelId="{B166F059-D0FD-E74D-B077-5DD0EF04E461}" type="presParOf" srcId="{3F3FA208-3C4A-6249-9654-81C68D3544D1}" destId="{6445CC75-08DD-A547-9738-9B081A460399}" srcOrd="0" destOrd="0" presId="urn:microsoft.com/office/officeart/2005/8/layout/list1"/>
    <dgm:cxn modelId="{CDF2BFE5-1AF9-3749-A1A5-9281B25F7E0D}" type="presParOf" srcId="{6445CC75-08DD-A547-9738-9B081A460399}" destId="{C3CF1267-7A66-EB49-B365-6F79730FE362}" srcOrd="0" destOrd="0" presId="urn:microsoft.com/office/officeart/2005/8/layout/list1"/>
    <dgm:cxn modelId="{7387626F-F17E-434F-9291-4355C9AA0DCE}" type="presParOf" srcId="{6445CC75-08DD-A547-9738-9B081A460399}" destId="{2B7A851F-8B0E-EC4F-9F21-21E3EE719C95}" srcOrd="1" destOrd="0" presId="urn:microsoft.com/office/officeart/2005/8/layout/list1"/>
    <dgm:cxn modelId="{F26161AD-665E-7C49-9AE1-12ED1D68E18E}" type="presParOf" srcId="{3F3FA208-3C4A-6249-9654-81C68D3544D1}" destId="{91104BA3-FE49-484A-8E1A-86E6DF8C4D8D}" srcOrd="1" destOrd="0" presId="urn:microsoft.com/office/officeart/2005/8/layout/list1"/>
    <dgm:cxn modelId="{72BCFE5C-B561-614D-AE37-56F15E53866D}" type="presParOf" srcId="{3F3FA208-3C4A-6249-9654-81C68D3544D1}" destId="{B3EA7029-2A0D-0B4D-B5D9-8E8957FE01C0}" srcOrd="2" destOrd="0" presId="urn:microsoft.com/office/officeart/2005/8/layout/list1"/>
    <dgm:cxn modelId="{6C3635C4-CA69-1A49-B5BE-9E81D53A4C0A}" type="presParOf" srcId="{3F3FA208-3C4A-6249-9654-81C68D3544D1}" destId="{8D539D9D-AA0D-934B-9BA7-163E029FC47E}" srcOrd="3" destOrd="0" presId="urn:microsoft.com/office/officeart/2005/8/layout/list1"/>
    <dgm:cxn modelId="{E474B7A4-C7FD-EC4B-9B38-3F8FFC1B2ABB}" type="presParOf" srcId="{3F3FA208-3C4A-6249-9654-81C68D3544D1}" destId="{8DEA015E-FBCB-7543-8D44-89213C30A17D}" srcOrd="4" destOrd="0" presId="urn:microsoft.com/office/officeart/2005/8/layout/list1"/>
    <dgm:cxn modelId="{2FBCE2F2-3AA6-FA48-B5F2-D479B6A96474}" type="presParOf" srcId="{8DEA015E-FBCB-7543-8D44-89213C30A17D}" destId="{EF41FBEE-9A50-2D4D-B68D-41364430009F}" srcOrd="0" destOrd="0" presId="urn:microsoft.com/office/officeart/2005/8/layout/list1"/>
    <dgm:cxn modelId="{3C30A0B3-911D-EB4C-8DA3-21738F1F4785}" type="presParOf" srcId="{8DEA015E-FBCB-7543-8D44-89213C30A17D}" destId="{0E6B23B5-EEAE-CC49-9F2C-2AC89EDB8850}" srcOrd="1" destOrd="0" presId="urn:microsoft.com/office/officeart/2005/8/layout/list1"/>
    <dgm:cxn modelId="{BC1B5982-6B6E-984C-8793-362CA1A4DCF8}" type="presParOf" srcId="{3F3FA208-3C4A-6249-9654-81C68D3544D1}" destId="{17883A6E-BBEF-DE45-9A0D-960F7AD483E4}" srcOrd="5" destOrd="0" presId="urn:microsoft.com/office/officeart/2005/8/layout/list1"/>
    <dgm:cxn modelId="{57DC3DEC-0EC7-E544-BBFB-529B9F43D69D}" type="presParOf" srcId="{3F3FA208-3C4A-6249-9654-81C68D3544D1}" destId="{54BA7EBF-DE56-0D4E-A413-47CA7FEEDC3F}" srcOrd="6" destOrd="0" presId="urn:microsoft.com/office/officeart/2005/8/layout/list1"/>
    <dgm:cxn modelId="{D8D1586A-D229-1545-AB1A-064E8D9AB2FA}" type="presParOf" srcId="{3F3FA208-3C4A-6249-9654-81C68D3544D1}" destId="{97978CC2-531C-A343-96FB-A8E2724C4BB4}" srcOrd="7" destOrd="0" presId="urn:microsoft.com/office/officeart/2005/8/layout/list1"/>
    <dgm:cxn modelId="{CCE56C2B-35F0-F642-9C0E-68811F3F9503}" type="presParOf" srcId="{3F3FA208-3C4A-6249-9654-81C68D3544D1}" destId="{0A8DAB3B-5E27-CE46-86F5-C5C0FBA43A22}" srcOrd="8" destOrd="0" presId="urn:microsoft.com/office/officeart/2005/8/layout/list1"/>
    <dgm:cxn modelId="{86742117-DCC5-8C40-A68A-9DBA99723C45}" type="presParOf" srcId="{0A8DAB3B-5E27-CE46-86F5-C5C0FBA43A22}" destId="{855A4AFB-36A6-DA47-A97E-41584008700C}" srcOrd="0" destOrd="0" presId="urn:microsoft.com/office/officeart/2005/8/layout/list1"/>
    <dgm:cxn modelId="{CC117BA1-42B3-3D4E-BF1B-7972355AF2E1}" type="presParOf" srcId="{0A8DAB3B-5E27-CE46-86F5-C5C0FBA43A22}" destId="{264F813F-634C-0247-99DD-CE0B62CFC01E}" srcOrd="1" destOrd="0" presId="urn:microsoft.com/office/officeart/2005/8/layout/list1"/>
    <dgm:cxn modelId="{0A11D9CC-2E36-6C40-BBEC-16887FCAF00F}" type="presParOf" srcId="{3F3FA208-3C4A-6249-9654-81C68D3544D1}" destId="{2393CCA1-280A-1844-84AD-3F9107452442}" srcOrd="9" destOrd="0" presId="urn:microsoft.com/office/officeart/2005/8/layout/list1"/>
    <dgm:cxn modelId="{9B262372-5A27-0A4C-B254-6FA7C7018B52}" type="presParOf" srcId="{3F3FA208-3C4A-6249-9654-81C68D3544D1}" destId="{6B504509-59C3-D648-A1CD-867E6A00890C}" srcOrd="10"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D033CE-DB84-3E4E-ACE9-FE9B3134C45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s-ES"/>
        </a:p>
      </dgm:t>
    </dgm:pt>
    <dgm:pt modelId="{8DA915BD-BB28-ED49-9694-22247AA4FC95}">
      <dgm:prSet phldrT="[Texto]"/>
      <dgm:spPr>
        <a:solidFill>
          <a:schemeClr val="accent6">
            <a:lumMod val="75000"/>
          </a:schemeClr>
        </a:solidFill>
      </dgm:spPr>
      <dgm:t>
        <a:bodyPr/>
        <a:lstStyle/>
        <a:p>
          <a:r>
            <a:rPr lang="es-ES" dirty="0"/>
            <a:t>Legitimidad y apropiación de las medidas </a:t>
          </a:r>
        </a:p>
      </dgm:t>
    </dgm:pt>
    <dgm:pt modelId="{00D42724-9D25-B740-AA16-F817ACFF5329}" type="parTrans" cxnId="{BA9BEE02-FAE8-BE43-B2DD-71A09A400FC3}">
      <dgm:prSet/>
      <dgm:spPr/>
      <dgm:t>
        <a:bodyPr/>
        <a:lstStyle/>
        <a:p>
          <a:endParaRPr lang="es-ES"/>
        </a:p>
      </dgm:t>
    </dgm:pt>
    <dgm:pt modelId="{FACD7AAF-6263-D14C-8B1E-661BFD1FE2B6}" type="sibTrans" cxnId="{BA9BEE02-FAE8-BE43-B2DD-71A09A400FC3}">
      <dgm:prSet/>
      <dgm:spPr/>
      <dgm:t>
        <a:bodyPr/>
        <a:lstStyle/>
        <a:p>
          <a:endParaRPr lang="es-ES"/>
        </a:p>
      </dgm:t>
    </dgm:pt>
    <dgm:pt modelId="{267CFDD5-6D1A-994C-B302-4F92AC62CF24}">
      <dgm:prSet phldrT="[Texto]"/>
      <dgm:spPr>
        <a:solidFill>
          <a:schemeClr val="accent6">
            <a:lumMod val="75000"/>
          </a:schemeClr>
        </a:solidFill>
      </dgm:spPr>
      <dgm:t>
        <a:bodyPr/>
        <a:lstStyle/>
        <a:p>
          <a:r>
            <a:rPr lang="es-ES" dirty="0"/>
            <a:t>Impacto de la medida (ambiental, social y económico)</a:t>
          </a:r>
        </a:p>
      </dgm:t>
    </dgm:pt>
    <dgm:pt modelId="{96F49D36-4A53-B94A-B013-67BC31A132EE}" type="parTrans" cxnId="{FCFCEFEC-D408-304F-A0DA-195D653F63C6}">
      <dgm:prSet/>
      <dgm:spPr/>
      <dgm:t>
        <a:bodyPr/>
        <a:lstStyle/>
        <a:p>
          <a:endParaRPr lang="es-ES"/>
        </a:p>
      </dgm:t>
    </dgm:pt>
    <dgm:pt modelId="{AC5E22B6-BB4D-BE47-ADF4-80608AF55847}" type="sibTrans" cxnId="{FCFCEFEC-D408-304F-A0DA-195D653F63C6}">
      <dgm:prSet/>
      <dgm:spPr/>
      <dgm:t>
        <a:bodyPr/>
        <a:lstStyle/>
        <a:p>
          <a:endParaRPr lang="es-ES"/>
        </a:p>
      </dgm:t>
    </dgm:pt>
    <dgm:pt modelId="{990CBDEA-D46D-5B43-99A0-4D4A49F68BF0}">
      <dgm:prSet phldrT="[Texto]"/>
      <dgm:spPr>
        <a:solidFill>
          <a:schemeClr val="accent6">
            <a:lumMod val="75000"/>
          </a:schemeClr>
        </a:solidFill>
      </dgm:spPr>
      <dgm:t>
        <a:bodyPr/>
        <a:lstStyle/>
        <a:p>
          <a:r>
            <a:rPr lang="es-ES" dirty="0"/>
            <a:t>Potencial transformador de la medida</a:t>
          </a:r>
        </a:p>
      </dgm:t>
    </dgm:pt>
    <dgm:pt modelId="{61D58BF7-5BBD-EA46-8BA4-D44260456F0B}" type="parTrans" cxnId="{C22A6ECA-8402-2546-A146-8F86F0551F0D}">
      <dgm:prSet/>
      <dgm:spPr/>
      <dgm:t>
        <a:bodyPr/>
        <a:lstStyle/>
        <a:p>
          <a:endParaRPr lang="es-ES"/>
        </a:p>
      </dgm:t>
    </dgm:pt>
    <dgm:pt modelId="{002B9970-AB02-054D-8B1C-1ABB172DE52E}" type="sibTrans" cxnId="{C22A6ECA-8402-2546-A146-8F86F0551F0D}">
      <dgm:prSet/>
      <dgm:spPr/>
      <dgm:t>
        <a:bodyPr/>
        <a:lstStyle/>
        <a:p>
          <a:endParaRPr lang="es-ES"/>
        </a:p>
      </dgm:t>
    </dgm:pt>
    <dgm:pt modelId="{37509F50-50FD-5C49-984D-44A0ADDEBA7C}">
      <dgm:prSet phldrT="[Texto]"/>
      <dgm:spPr/>
      <dgm:t>
        <a:bodyPr/>
        <a:lstStyle/>
        <a:p>
          <a:r>
            <a:rPr lang="es-ES" dirty="0"/>
            <a:t>Existencia de barreras para la implementación/necesidad de donación</a:t>
          </a:r>
        </a:p>
      </dgm:t>
    </dgm:pt>
    <dgm:pt modelId="{75DE37EC-AACD-7248-AFDF-FCED5764A0CE}" type="parTrans" cxnId="{DD603FB4-6E69-4548-9DF2-F47231224D38}">
      <dgm:prSet/>
      <dgm:spPr/>
      <dgm:t>
        <a:bodyPr/>
        <a:lstStyle/>
        <a:p>
          <a:endParaRPr lang="es-ES"/>
        </a:p>
      </dgm:t>
    </dgm:pt>
    <dgm:pt modelId="{0D6561CC-B004-A54C-98AB-24835D14EB04}" type="sibTrans" cxnId="{DD603FB4-6E69-4548-9DF2-F47231224D38}">
      <dgm:prSet/>
      <dgm:spPr/>
      <dgm:t>
        <a:bodyPr/>
        <a:lstStyle/>
        <a:p>
          <a:endParaRPr lang="es-ES"/>
        </a:p>
      </dgm:t>
    </dgm:pt>
    <dgm:pt modelId="{BEC04897-3105-F94D-863D-6A3D5365E042}" type="pres">
      <dgm:prSet presAssocID="{C6D033CE-DB84-3E4E-ACE9-FE9B3134C45B}" presName="Name0" presStyleCnt="0">
        <dgm:presLayoutVars>
          <dgm:chMax val="7"/>
          <dgm:chPref val="7"/>
          <dgm:dir/>
        </dgm:presLayoutVars>
      </dgm:prSet>
      <dgm:spPr/>
    </dgm:pt>
    <dgm:pt modelId="{B630D586-9366-D540-AF39-03AEFF19093E}" type="pres">
      <dgm:prSet presAssocID="{C6D033CE-DB84-3E4E-ACE9-FE9B3134C45B}" presName="Name1" presStyleCnt="0"/>
      <dgm:spPr/>
    </dgm:pt>
    <dgm:pt modelId="{094D5025-721D-3B4C-8491-F7F9302F3DBA}" type="pres">
      <dgm:prSet presAssocID="{C6D033CE-DB84-3E4E-ACE9-FE9B3134C45B}" presName="cycle" presStyleCnt="0"/>
      <dgm:spPr/>
    </dgm:pt>
    <dgm:pt modelId="{C502A261-2B36-9E4A-9E17-3BBACE45CFFD}" type="pres">
      <dgm:prSet presAssocID="{C6D033CE-DB84-3E4E-ACE9-FE9B3134C45B}" presName="srcNode" presStyleLbl="node1" presStyleIdx="0" presStyleCnt="4"/>
      <dgm:spPr/>
    </dgm:pt>
    <dgm:pt modelId="{3271DE5D-D53C-8141-92E0-5C510689B7D7}" type="pres">
      <dgm:prSet presAssocID="{C6D033CE-DB84-3E4E-ACE9-FE9B3134C45B}" presName="conn" presStyleLbl="parChTrans1D2" presStyleIdx="0" presStyleCnt="1"/>
      <dgm:spPr/>
    </dgm:pt>
    <dgm:pt modelId="{3F9FB35D-BC2F-6341-9E14-E230CB158523}" type="pres">
      <dgm:prSet presAssocID="{C6D033CE-DB84-3E4E-ACE9-FE9B3134C45B}" presName="extraNode" presStyleLbl="node1" presStyleIdx="0" presStyleCnt="4"/>
      <dgm:spPr/>
    </dgm:pt>
    <dgm:pt modelId="{EF558808-7D97-AD4E-B3F0-42626C8EA291}" type="pres">
      <dgm:prSet presAssocID="{C6D033CE-DB84-3E4E-ACE9-FE9B3134C45B}" presName="dstNode" presStyleLbl="node1" presStyleIdx="0" presStyleCnt="4"/>
      <dgm:spPr/>
    </dgm:pt>
    <dgm:pt modelId="{7C35D270-AF51-294B-AA1F-7A4CACA75A2A}" type="pres">
      <dgm:prSet presAssocID="{8DA915BD-BB28-ED49-9694-22247AA4FC95}" presName="text_1" presStyleLbl="node1" presStyleIdx="0" presStyleCnt="4">
        <dgm:presLayoutVars>
          <dgm:bulletEnabled val="1"/>
        </dgm:presLayoutVars>
      </dgm:prSet>
      <dgm:spPr/>
    </dgm:pt>
    <dgm:pt modelId="{95ED0834-9867-C641-9C36-DD33350E1B6C}" type="pres">
      <dgm:prSet presAssocID="{8DA915BD-BB28-ED49-9694-22247AA4FC95}" presName="accent_1" presStyleCnt="0"/>
      <dgm:spPr/>
    </dgm:pt>
    <dgm:pt modelId="{156A58A4-E7DC-EE42-8BFA-EE25846EDC1B}" type="pres">
      <dgm:prSet presAssocID="{8DA915BD-BB28-ED49-9694-22247AA4FC95}" presName="accentRepeatNode" presStyleLbl="solidFgAcc1" presStyleIdx="0" presStyleCnt="4"/>
      <dgm:spPr/>
    </dgm:pt>
    <dgm:pt modelId="{17B6AFA3-093A-0C4A-99A7-460A98E07EB7}" type="pres">
      <dgm:prSet presAssocID="{267CFDD5-6D1A-994C-B302-4F92AC62CF24}" presName="text_2" presStyleLbl="node1" presStyleIdx="1" presStyleCnt="4">
        <dgm:presLayoutVars>
          <dgm:bulletEnabled val="1"/>
        </dgm:presLayoutVars>
      </dgm:prSet>
      <dgm:spPr/>
    </dgm:pt>
    <dgm:pt modelId="{3CA14AB2-F9F7-804B-BE7C-717A6A4A0CD8}" type="pres">
      <dgm:prSet presAssocID="{267CFDD5-6D1A-994C-B302-4F92AC62CF24}" presName="accent_2" presStyleCnt="0"/>
      <dgm:spPr/>
    </dgm:pt>
    <dgm:pt modelId="{EC07A93D-1195-F943-AEF4-BC0D476BEE1A}" type="pres">
      <dgm:prSet presAssocID="{267CFDD5-6D1A-994C-B302-4F92AC62CF24}" presName="accentRepeatNode" presStyleLbl="solidFgAcc1" presStyleIdx="1" presStyleCnt="4"/>
      <dgm:spPr/>
    </dgm:pt>
    <dgm:pt modelId="{932CC4D6-C004-874F-9F3D-4299235D5A21}" type="pres">
      <dgm:prSet presAssocID="{990CBDEA-D46D-5B43-99A0-4D4A49F68BF0}" presName="text_3" presStyleLbl="node1" presStyleIdx="2" presStyleCnt="4">
        <dgm:presLayoutVars>
          <dgm:bulletEnabled val="1"/>
        </dgm:presLayoutVars>
      </dgm:prSet>
      <dgm:spPr/>
    </dgm:pt>
    <dgm:pt modelId="{EF0D85BD-FAD5-304D-8753-A0B2D9168EB6}" type="pres">
      <dgm:prSet presAssocID="{990CBDEA-D46D-5B43-99A0-4D4A49F68BF0}" presName="accent_3" presStyleCnt="0"/>
      <dgm:spPr/>
    </dgm:pt>
    <dgm:pt modelId="{C35243F5-3072-D846-93EA-D2AE40104F6F}" type="pres">
      <dgm:prSet presAssocID="{990CBDEA-D46D-5B43-99A0-4D4A49F68BF0}" presName="accentRepeatNode" presStyleLbl="solidFgAcc1" presStyleIdx="2" presStyleCnt="4"/>
      <dgm:spPr/>
    </dgm:pt>
    <dgm:pt modelId="{4DEC3CBB-527F-DE4C-B5ED-F60B5B0F1200}" type="pres">
      <dgm:prSet presAssocID="{37509F50-50FD-5C49-984D-44A0ADDEBA7C}" presName="text_4" presStyleLbl="node1" presStyleIdx="3" presStyleCnt="4">
        <dgm:presLayoutVars>
          <dgm:bulletEnabled val="1"/>
        </dgm:presLayoutVars>
      </dgm:prSet>
      <dgm:spPr/>
    </dgm:pt>
    <dgm:pt modelId="{04342C7B-2E91-0848-9DC1-A6F2FBEC593D}" type="pres">
      <dgm:prSet presAssocID="{37509F50-50FD-5C49-984D-44A0ADDEBA7C}" presName="accent_4" presStyleCnt="0"/>
      <dgm:spPr/>
    </dgm:pt>
    <dgm:pt modelId="{20FB5C7A-5010-6F4F-8B14-60D49130351D}" type="pres">
      <dgm:prSet presAssocID="{37509F50-50FD-5C49-984D-44A0ADDEBA7C}" presName="accentRepeatNode" presStyleLbl="solidFgAcc1" presStyleIdx="3" presStyleCnt="4"/>
      <dgm:spPr/>
    </dgm:pt>
  </dgm:ptLst>
  <dgm:cxnLst>
    <dgm:cxn modelId="{BA9BEE02-FAE8-BE43-B2DD-71A09A400FC3}" srcId="{C6D033CE-DB84-3E4E-ACE9-FE9B3134C45B}" destId="{8DA915BD-BB28-ED49-9694-22247AA4FC95}" srcOrd="0" destOrd="0" parTransId="{00D42724-9D25-B740-AA16-F817ACFF5329}" sibTransId="{FACD7AAF-6263-D14C-8B1E-661BFD1FE2B6}"/>
    <dgm:cxn modelId="{1C8C2E09-C8EE-FC40-BFC7-718CC4C69C26}" type="presOf" srcId="{267CFDD5-6D1A-994C-B302-4F92AC62CF24}" destId="{17B6AFA3-093A-0C4A-99A7-460A98E07EB7}" srcOrd="0" destOrd="0" presId="urn:microsoft.com/office/officeart/2008/layout/VerticalCurvedList"/>
    <dgm:cxn modelId="{5FA54861-D3B4-524B-98CA-4E4E9B8122AA}" type="presOf" srcId="{37509F50-50FD-5C49-984D-44A0ADDEBA7C}" destId="{4DEC3CBB-527F-DE4C-B5ED-F60B5B0F1200}" srcOrd="0" destOrd="0" presId="urn:microsoft.com/office/officeart/2008/layout/VerticalCurvedList"/>
    <dgm:cxn modelId="{897F9674-0271-EB48-8631-7151E8D7305B}" type="presOf" srcId="{FACD7AAF-6263-D14C-8B1E-661BFD1FE2B6}" destId="{3271DE5D-D53C-8141-92E0-5C510689B7D7}" srcOrd="0" destOrd="0" presId="urn:microsoft.com/office/officeart/2008/layout/VerticalCurvedList"/>
    <dgm:cxn modelId="{6811FFB2-FD68-8C4D-8547-DB7C7F9F1C90}" type="presOf" srcId="{C6D033CE-DB84-3E4E-ACE9-FE9B3134C45B}" destId="{BEC04897-3105-F94D-863D-6A3D5365E042}" srcOrd="0" destOrd="0" presId="urn:microsoft.com/office/officeart/2008/layout/VerticalCurvedList"/>
    <dgm:cxn modelId="{DD603FB4-6E69-4548-9DF2-F47231224D38}" srcId="{C6D033CE-DB84-3E4E-ACE9-FE9B3134C45B}" destId="{37509F50-50FD-5C49-984D-44A0ADDEBA7C}" srcOrd="3" destOrd="0" parTransId="{75DE37EC-AACD-7248-AFDF-FCED5764A0CE}" sibTransId="{0D6561CC-B004-A54C-98AB-24835D14EB04}"/>
    <dgm:cxn modelId="{A1C2E3C9-C5F4-324F-8D5F-3D2F6873BBA6}" type="presOf" srcId="{8DA915BD-BB28-ED49-9694-22247AA4FC95}" destId="{7C35D270-AF51-294B-AA1F-7A4CACA75A2A}" srcOrd="0" destOrd="0" presId="urn:microsoft.com/office/officeart/2008/layout/VerticalCurvedList"/>
    <dgm:cxn modelId="{C22A6ECA-8402-2546-A146-8F86F0551F0D}" srcId="{C6D033CE-DB84-3E4E-ACE9-FE9B3134C45B}" destId="{990CBDEA-D46D-5B43-99A0-4D4A49F68BF0}" srcOrd="2" destOrd="0" parTransId="{61D58BF7-5BBD-EA46-8BA4-D44260456F0B}" sibTransId="{002B9970-AB02-054D-8B1C-1ABB172DE52E}"/>
    <dgm:cxn modelId="{BD466ED6-81D0-5043-A9C6-059145CBEE53}" type="presOf" srcId="{990CBDEA-D46D-5B43-99A0-4D4A49F68BF0}" destId="{932CC4D6-C004-874F-9F3D-4299235D5A21}" srcOrd="0" destOrd="0" presId="urn:microsoft.com/office/officeart/2008/layout/VerticalCurvedList"/>
    <dgm:cxn modelId="{FCFCEFEC-D408-304F-A0DA-195D653F63C6}" srcId="{C6D033CE-DB84-3E4E-ACE9-FE9B3134C45B}" destId="{267CFDD5-6D1A-994C-B302-4F92AC62CF24}" srcOrd="1" destOrd="0" parTransId="{96F49D36-4A53-B94A-B013-67BC31A132EE}" sibTransId="{AC5E22B6-BB4D-BE47-ADF4-80608AF55847}"/>
    <dgm:cxn modelId="{AE7FEC05-5801-9B4B-B94D-3F3A256ECD84}" type="presParOf" srcId="{BEC04897-3105-F94D-863D-6A3D5365E042}" destId="{B630D586-9366-D540-AF39-03AEFF19093E}" srcOrd="0" destOrd="0" presId="urn:microsoft.com/office/officeart/2008/layout/VerticalCurvedList"/>
    <dgm:cxn modelId="{7CBB1C83-FAF3-1C41-BACE-B5C00FC01C62}" type="presParOf" srcId="{B630D586-9366-D540-AF39-03AEFF19093E}" destId="{094D5025-721D-3B4C-8491-F7F9302F3DBA}" srcOrd="0" destOrd="0" presId="urn:microsoft.com/office/officeart/2008/layout/VerticalCurvedList"/>
    <dgm:cxn modelId="{0580739F-DAB5-DB47-A4EF-09D4EA8E990E}" type="presParOf" srcId="{094D5025-721D-3B4C-8491-F7F9302F3DBA}" destId="{C502A261-2B36-9E4A-9E17-3BBACE45CFFD}" srcOrd="0" destOrd="0" presId="urn:microsoft.com/office/officeart/2008/layout/VerticalCurvedList"/>
    <dgm:cxn modelId="{B6236C3F-416F-2C45-A3D7-5ACA63811E5C}" type="presParOf" srcId="{094D5025-721D-3B4C-8491-F7F9302F3DBA}" destId="{3271DE5D-D53C-8141-92E0-5C510689B7D7}" srcOrd="1" destOrd="0" presId="urn:microsoft.com/office/officeart/2008/layout/VerticalCurvedList"/>
    <dgm:cxn modelId="{FA5F463F-54CE-3240-B576-E2598127D735}" type="presParOf" srcId="{094D5025-721D-3B4C-8491-F7F9302F3DBA}" destId="{3F9FB35D-BC2F-6341-9E14-E230CB158523}" srcOrd="2" destOrd="0" presId="urn:microsoft.com/office/officeart/2008/layout/VerticalCurvedList"/>
    <dgm:cxn modelId="{062C3050-9501-BA4B-96EE-FB6664BF8D22}" type="presParOf" srcId="{094D5025-721D-3B4C-8491-F7F9302F3DBA}" destId="{EF558808-7D97-AD4E-B3F0-42626C8EA291}" srcOrd="3" destOrd="0" presId="urn:microsoft.com/office/officeart/2008/layout/VerticalCurvedList"/>
    <dgm:cxn modelId="{03674C71-539A-BC48-993B-5F54DF071976}" type="presParOf" srcId="{B630D586-9366-D540-AF39-03AEFF19093E}" destId="{7C35D270-AF51-294B-AA1F-7A4CACA75A2A}" srcOrd="1" destOrd="0" presId="urn:microsoft.com/office/officeart/2008/layout/VerticalCurvedList"/>
    <dgm:cxn modelId="{EC115A00-DF85-6B4B-B671-30B4035CEB2A}" type="presParOf" srcId="{B630D586-9366-D540-AF39-03AEFF19093E}" destId="{95ED0834-9867-C641-9C36-DD33350E1B6C}" srcOrd="2" destOrd="0" presId="urn:microsoft.com/office/officeart/2008/layout/VerticalCurvedList"/>
    <dgm:cxn modelId="{47BF7CA6-6CD2-FB42-8148-B0D8899639F8}" type="presParOf" srcId="{95ED0834-9867-C641-9C36-DD33350E1B6C}" destId="{156A58A4-E7DC-EE42-8BFA-EE25846EDC1B}" srcOrd="0" destOrd="0" presId="urn:microsoft.com/office/officeart/2008/layout/VerticalCurvedList"/>
    <dgm:cxn modelId="{DD546F1F-5450-7448-BE80-C953641B1538}" type="presParOf" srcId="{B630D586-9366-D540-AF39-03AEFF19093E}" destId="{17B6AFA3-093A-0C4A-99A7-460A98E07EB7}" srcOrd="3" destOrd="0" presId="urn:microsoft.com/office/officeart/2008/layout/VerticalCurvedList"/>
    <dgm:cxn modelId="{36E740C0-68F3-2A47-82A8-771835C85253}" type="presParOf" srcId="{B630D586-9366-D540-AF39-03AEFF19093E}" destId="{3CA14AB2-F9F7-804B-BE7C-717A6A4A0CD8}" srcOrd="4" destOrd="0" presId="urn:microsoft.com/office/officeart/2008/layout/VerticalCurvedList"/>
    <dgm:cxn modelId="{5D1BC396-7F80-484F-93B8-C5432612B07E}" type="presParOf" srcId="{3CA14AB2-F9F7-804B-BE7C-717A6A4A0CD8}" destId="{EC07A93D-1195-F943-AEF4-BC0D476BEE1A}" srcOrd="0" destOrd="0" presId="urn:microsoft.com/office/officeart/2008/layout/VerticalCurvedList"/>
    <dgm:cxn modelId="{49236B22-EA38-064C-B090-EA05C30043B8}" type="presParOf" srcId="{B630D586-9366-D540-AF39-03AEFF19093E}" destId="{932CC4D6-C004-874F-9F3D-4299235D5A21}" srcOrd="5" destOrd="0" presId="urn:microsoft.com/office/officeart/2008/layout/VerticalCurvedList"/>
    <dgm:cxn modelId="{A8FED356-2F1F-4748-958E-D5FB5DDCA281}" type="presParOf" srcId="{B630D586-9366-D540-AF39-03AEFF19093E}" destId="{EF0D85BD-FAD5-304D-8753-A0B2D9168EB6}" srcOrd="6" destOrd="0" presId="urn:microsoft.com/office/officeart/2008/layout/VerticalCurvedList"/>
    <dgm:cxn modelId="{C8014D70-E2A2-DD48-A7EB-C96E2E4DDE7D}" type="presParOf" srcId="{EF0D85BD-FAD5-304D-8753-A0B2D9168EB6}" destId="{C35243F5-3072-D846-93EA-D2AE40104F6F}" srcOrd="0" destOrd="0" presId="urn:microsoft.com/office/officeart/2008/layout/VerticalCurvedList"/>
    <dgm:cxn modelId="{91D9BB41-AE6D-9940-BD81-547DDA5144A5}" type="presParOf" srcId="{B630D586-9366-D540-AF39-03AEFF19093E}" destId="{4DEC3CBB-527F-DE4C-B5ED-F60B5B0F1200}" srcOrd="7" destOrd="0" presId="urn:microsoft.com/office/officeart/2008/layout/VerticalCurvedList"/>
    <dgm:cxn modelId="{E5D5B2C0-C068-7D40-A723-DF0DD1DD493F}" type="presParOf" srcId="{B630D586-9366-D540-AF39-03AEFF19093E}" destId="{04342C7B-2E91-0848-9DC1-A6F2FBEC593D}" srcOrd="8" destOrd="0" presId="urn:microsoft.com/office/officeart/2008/layout/VerticalCurvedList"/>
    <dgm:cxn modelId="{E57916F9-5FC1-0F45-8DC6-61952259A3C4}" type="presParOf" srcId="{04342C7B-2E91-0848-9DC1-A6F2FBEC593D}" destId="{20FB5C7A-5010-6F4F-8B14-60D4913035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E54E1-B5D6-2C4B-88F2-6DC0CFAAF215}">
      <dsp:nvSpPr>
        <dsp:cNvPr id="0" name=""/>
        <dsp:cNvSpPr/>
      </dsp:nvSpPr>
      <dsp:spPr>
        <a:xfrm>
          <a:off x="0" y="0"/>
          <a:ext cx="4385367" cy="929147"/>
        </a:xfrm>
        <a:prstGeom prst="homePlate">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es-ES" sz="3200" kern="1200" dirty="0"/>
            <a:t>Fuentes</a:t>
          </a:r>
        </a:p>
      </dsp:txBody>
      <dsp:txXfrm>
        <a:off x="0" y="0"/>
        <a:ext cx="4153080" cy="929147"/>
      </dsp:txXfrm>
    </dsp:sp>
    <dsp:sp modelId="{E24BB704-4066-2C4F-AA24-51034652647E}">
      <dsp:nvSpPr>
        <dsp:cNvPr id="0" name=""/>
        <dsp:cNvSpPr/>
      </dsp:nvSpPr>
      <dsp:spPr>
        <a:xfrm>
          <a:off x="3513309" y="0"/>
          <a:ext cx="4385367" cy="929147"/>
        </a:xfrm>
        <a:prstGeom prst="chevron">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s-ES" sz="3200" kern="1200" dirty="0"/>
            <a:t>Intermediarios</a:t>
          </a:r>
        </a:p>
      </dsp:txBody>
      <dsp:txXfrm>
        <a:off x="3977883" y="0"/>
        <a:ext cx="3456220" cy="929147"/>
      </dsp:txXfrm>
    </dsp:sp>
    <dsp:sp modelId="{7068DE22-0510-9547-AD84-3FC525A7458D}">
      <dsp:nvSpPr>
        <dsp:cNvPr id="0" name=""/>
        <dsp:cNvSpPr/>
      </dsp:nvSpPr>
      <dsp:spPr>
        <a:xfrm>
          <a:off x="7021603" y="0"/>
          <a:ext cx="4385367" cy="929147"/>
        </a:xfrm>
        <a:prstGeom prst="chevron">
          <a:avLst/>
        </a:prstGeom>
        <a:solidFill>
          <a:schemeClr val="accent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s-ES" sz="3200" kern="1200" dirty="0"/>
            <a:t>Instrumentos</a:t>
          </a:r>
        </a:p>
      </dsp:txBody>
      <dsp:txXfrm>
        <a:off x="7486177" y="0"/>
        <a:ext cx="3456220" cy="929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C24B1-1BFB-014C-80B8-C2D13EB10EC1}">
      <dsp:nvSpPr>
        <dsp:cNvPr id="0" name=""/>
        <dsp:cNvSpPr/>
      </dsp:nvSpPr>
      <dsp:spPr>
        <a:xfrm>
          <a:off x="0" y="239401"/>
          <a:ext cx="3524866" cy="9528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29108" rIns="273569"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Presupuesto público directo, programas presupuestales, fondos concursables, fondos de fomento, transferencia tecnológica </a:t>
          </a:r>
        </a:p>
      </dsp:txBody>
      <dsp:txXfrm>
        <a:off x="0" y="239401"/>
        <a:ext cx="3524866" cy="952875"/>
      </dsp:txXfrm>
    </dsp:sp>
    <dsp:sp modelId="{E5CE5E91-A6D3-2E4B-9F4B-40879AE6A8B1}">
      <dsp:nvSpPr>
        <dsp:cNvPr id="0" name=""/>
        <dsp:cNvSpPr/>
      </dsp:nvSpPr>
      <dsp:spPr>
        <a:xfrm>
          <a:off x="176243" y="77041"/>
          <a:ext cx="2467406"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33400">
            <a:lnSpc>
              <a:spcPct val="90000"/>
            </a:lnSpc>
            <a:spcBef>
              <a:spcPct val="0"/>
            </a:spcBef>
            <a:spcAft>
              <a:spcPct val="35000"/>
            </a:spcAft>
            <a:buNone/>
          </a:pPr>
          <a:r>
            <a:rPr lang="es-ES" sz="1200" kern="1200" dirty="0"/>
            <a:t>Públicas nacionales</a:t>
          </a:r>
        </a:p>
      </dsp:txBody>
      <dsp:txXfrm>
        <a:off x="192095" y="92893"/>
        <a:ext cx="2435702" cy="293016"/>
      </dsp:txXfrm>
    </dsp:sp>
    <dsp:sp modelId="{0B607E68-094E-AA4D-822A-ACA42B1D1C77}">
      <dsp:nvSpPr>
        <dsp:cNvPr id="0" name=""/>
        <dsp:cNvSpPr/>
      </dsp:nvSpPr>
      <dsp:spPr>
        <a:xfrm>
          <a:off x="0" y="1414037"/>
          <a:ext cx="3524866" cy="110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29108" rIns="273569"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Banca privada,  instituciones </a:t>
          </a:r>
          <a:r>
            <a:rPr lang="es-ES" sz="1200" kern="1200" dirty="0" err="1"/>
            <a:t>microfinancieras</a:t>
          </a:r>
          <a:r>
            <a:rPr lang="es-ES" sz="1200" kern="1200" dirty="0"/>
            <a:t>, mercado de bonos y acciones, empresas y emprendimientos con propósito, inversión financiera (tradicional, de impacto, filantropía)</a:t>
          </a:r>
        </a:p>
      </dsp:txBody>
      <dsp:txXfrm>
        <a:off x="0" y="1414037"/>
        <a:ext cx="3524866" cy="1108800"/>
      </dsp:txXfrm>
    </dsp:sp>
    <dsp:sp modelId="{6B468212-BD10-E74E-A0C4-0152281CE2F5}">
      <dsp:nvSpPr>
        <dsp:cNvPr id="0" name=""/>
        <dsp:cNvSpPr/>
      </dsp:nvSpPr>
      <dsp:spPr>
        <a:xfrm>
          <a:off x="176243" y="1251676"/>
          <a:ext cx="2467406"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33400">
            <a:lnSpc>
              <a:spcPct val="90000"/>
            </a:lnSpc>
            <a:spcBef>
              <a:spcPct val="0"/>
            </a:spcBef>
            <a:spcAft>
              <a:spcPct val="35000"/>
            </a:spcAft>
            <a:buNone/>
          </a:pPr>
          <a:r>
            <a:rPr lang="es-ES" sz="1200" kern="1200" dirty="0"/>
            <a:t>Privadas nacionales</a:t>
          </a:r>
        </a:p>
      </dsp:txBody>
      <dsp:txXfrm>
        <a:off x="192095" y="1267528"/>
        <a:ext cx="2435702" cy="293016"/>
      </dsp:txXfrm>
    </dsp:sp>
    <dsp:sp modelId="{E397056E-5D1E-E349-9763-1193E1142CF2}">
      <dsp:nvSpPr>
        <dsp:cNvPr id="0" name=""/>
        <dsp:cNvSpPr/>
      </dsp:nvSpPr>
      <dsp:spPr>
        <a:xfrm>
          <a:off x="0" y="2744597"/>
          <a:ext cx="3524866" cy="952875"/>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29108" rIns="273569"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Ayuda oficial para el desarrollo (bilateral, multilateral, internacional), fondos para financiar bienes públicos globales, cooperación Sur-Sur y Triangular </a:t>
          </a:r>
        </a:p>
      </dsp:txBody>
      <dsp:txXfrm>
        <a:off x="0" y="2744597"/>
        <a:ext cx="3524866" cy="952875"/>
      </dsp:txXfrm>
    </dsp:sp>
    <dsp:sp modelId="{9B33FC1C-5CB8-A448-8D3C-510ADD27624A}">
      <dsp:nvSpPr>
        <dsp:cNvPr id="0" name=""/>
        <dsp:cNvSpPr/>
      </dsp:nvSpPr>
      <dsp:spPr>
        <a:xfrm>
          <a:off x="176243" y="2582237"/>
          <a:ext cx="2467406"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33400">
            <a:lnSpc>
              <a:spcPct val="90000"/>
            </a:lnSpc>
            <a:spcBef>
              <a:spcPct val="0"/>
            </a:spcBef>
            <a:spcAft>
              <a:spcPct val="35000"/>
            </a:spcAft>
            <a:buNone/>
          </a:pPr>
          <a:r>
            <a:rPr lang="es-ES" sz="1200" kern="1200" dirty="0"/>
            <a:t>Públicas internacionales</a:t>
          </a:r>
        </a:p>
      </dsp:txBody>
      <dsp:txXfrm>
        <a:off x="192095" y="2598089"/>
        <a:ext cx="2435702" cy="293016"/>
      </dsp:txXfrm>
    </dsp:sp>
    <dsp:sp modelId="{588935A3-D91C-BF42-9CF7-2662C8839AB8}">
      <dsp:nvSpPr>
        <dsp:cNvPr id="0" name=""/>
        <dsp:cNvSpPr/>
      </dsp:nvSpPr>
      <dsp:spPr>
        <a:xfrm>
          <a:off x="0" y="3919232"/>
          <a:ext cx="3524866" cy="7969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29108" rIns="273569"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Inversión extranjera directa, fondos de inversión privados, fundaciones privadas internacionales, remesas</a:t>
          </a:r>
        </a:p>
      </dsp:txBody>
      <dsp:txXfrm>
        <a:off x="0" y="3919232"/>
        <a:ext cx="3524866" cy="796950"/>
      </dsp:txXfrm>
    </dsp:sp>
    <dsp:sp modelId="{BA6D183E-8756-D947-887D-EE6C272B126F}">
      <dsp:nvSpPr>
        <dsp:cNvPr id="0" name=""/>
        <dsp:cNvSpPr/>
      </dsp:nvSpPr>
      <dsp:spPr>
        <a:xfrm>
          <a:off x="176243" y="3756872"/>
          <a:ext cx="2467406" cy="3247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33400">
            <a:lnSpc>
              <a:spcPct val="90000"/>
            </a:lnSpc>
            <a:spcBef>
              <a:spcPct val="0"/>
            </a:spcBef>
            <a:spcAft>
              <a:spcPct val="35000"/>
            </a:spcAft>
            <a:buNone/>
          </a:pPr>
          <a:r>
            <a:rPr lang="es-ES" sz="1200" kern="1200" dirty="0"/>
            <a:t>Privadas internacionales</a:t>
          </a:r>
        </a:p>
      </dsp:txBody>
      <dsp:txXfrm>
        <a:off x="192095" y="3772724"/>
        <a:ext cx="2435702" cy="2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81160-1FAD-7C42-9AB9-AD4F64639284}">
      <dsp:nvSpPr>
        <dsp:cNvPr id="0" name=""/>
        <dsp:cNvSpPr/>
      </dsp:nvSpPr>
      <dsp:spPr>
        <a:xfrm>
          <a:off x="0" y="103242"/>
          <a:ext cx="3524866" cy="1474200"/>
        </a:xfrm>
        <a:prstGeom prst="rect">
          <a:avLst/>
        </a:prstGeom>
        <a:solidFill>
          <a:schemeClr val="lt1">
            <a:alpha val="90000"/>
            <a:hueOff val="0"/>
            <a:satOff val="0"/>
            <a:lumOff val="0"/>
            <a:alphaOff val="0"/>
          </a:schemeClr>
        </a:solidFill>
        <a:ln w="158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70764" rIns="273569" bIns="92456" numCol="1" spcCol="1270" anchor="t" anchorCtr="0">
          <a:noAutofit/>
        </a:bodyPr>
        <a:lstStyle/>
        <a:p>
          <a:pPr marL="114300" lvl="1" indent="-114300" algn="l" defTabSz="577850">
            <a:lnSpc>
              <a:spcPct val="90000"/>
            </a:lnSpc>
            <a:spcBef>
              <a:spcPct val="0"/>
            </a:spcBef>
            <a:spcAft>
              <a:spcPct val="15000"/>
            </a:spcAft>
            <a:buChar char="•"/>
          </a:pPr>
          <a:r>
            <a:rPr lang="es-ES" sz="1300" kern="1200" dirty="0"/>
            <a:t>Entidades públicas</a:t>
          </a:r>
        </a:p>
        <a:p>
          <a:pPr marL="114300" lvl="1" indent="-114300" algn="l" defTabSz="577850">
            <a:lnSpc>
              <a:spcPct val="90000"/>
            </a:lnSpc>
            <a:spcBef>
              <a:spcPct val="0"/>
            </a:spcBef>
            <a:spcAft>
              <a:spcPct val="15000"/>
            </a:spcAft>
            <a:buChar char="•"/>
          </a:pPr>
          <a:r>
            <a:rPr lang="es-ES" sz="1300" kern="1200" dirty="0"/>
            <a:t>Banca de desarrollo nacional y regional</a:t>
          </a:r>
        </a:p>
        <a:p>
          <a:pPr marL="114300" lvl="1" indent="-114300" algn="l" defTabSz="577850">
            <a:lnSpc>
              <a:spcPct val="90000"/>
            </a:lnSpc>
            <a:spcBef>
              <a:spcPct val="0"/>
            </a:spcBef>
            <a:spcAft>
              <a:spcPct val="15000"/>
            </a:spcAft>
            <a:buChar char="•"/>
          </a:pPr>
          <a:r>
            <a:rPr lang="es-ES" sz="1300" kern="1200" dirty="0"/>
            <a:t>agencias bilaterales y multilaterales</a:t>
          </a:r>
        </a:p>
        <a:p>
          <a:pPr marL="114300" lvl="1" indent="-114300" algn="l" defTabSz="577850">
            <a:lnSpc>
              <a:spcPct val="90000"/>
            </a:lnSpc>
            <a:spcBef>
              <a:spcPct val="0"/>
            </a:spcBef>
            <a:spcAft>
              <a:spcPct val="15000"/>
            </a:spcAft>
            <a:buChar char="•"/>
          </a:pPr>
          <a:r>
            <a:rPr lang="es-ES" sz="1300" kern="1200" dirty="0"/>
            <a:t>instituciones financieras internacionales</a:t>
          </a:r>
        </a:p>
      </dsp:txBody>
      <dsp:txXfrm>
        <a:off x="0" y="103242"/>
        <a:ext cx="3524866" cy="1474200"/>
      </dsp:txXfrm>
    </dsp:sp>
    <dsp:sp modelId="{17D32BB5-D772-1046-871D-9D97CFD4BA55}">
      <dsp:nvSpPr>
        <dsp:cNvPr id="0" name=""/>
        <dsp:cNvSpPr/>
      </dsp:nvSpPr>
      <dsp:spPr>
        <a:xfrm>
          <a:off x="140148" y="0"/>
          <a:ext cx="2467406" cy="383760"/>
        </a:xfrm>
        <a:prstGeom prst="round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77850">
            <a:lnSpc>
              <a:spcPct val="90000"/>
            </a:lnSpc>
            <a:spcBef>
              <a:spcPct val="0"/>
            </a:spcBef>
            <a:spcAft>
              <a:spcPct val="35000"/>
            </a:spcAft>
            <a:buNone/>
          </a:pPr>
          <a:r>
            <a:rPr lang="es-ES" sz="1300" kern="1200" dirty="0"/>
            <a:t>Públicos</a:t>
          </a:r>
        </a:p>
      </dsp:txBody>
      <dsp:txXfrm>
        <a:off x="158882" y="18734"/>
        <a:ext cx="2429938" cy="346292"/>
      </dsp:txXfrm>
    </dsp:sp>
    <dsp:sp modelId="{ECDBE019-9AD2-6641-9E53-CDF6E31BB493}">
      <dsp:nvSpPr>
        <dsp:cNvPr id="0" name=""/>
        <dsp:cNvSpPr/>
      </dsp:nvSpPr>
      <dsp:spPr>
        <a:xfrm>
          <a:off x="0" y="1955083"/>
          <a:ext cx="3524866" cy="2006550"/>
        </a:xfrm>
        <a:prstGeom prst="rect">
          <a:avLst/>
        </a:prstGeom>
        <a:solidFill>
          <a:schemeClr val="lt1">
            <a:alpha val="90000"/>
            <a:hueOff val="0"/>
            <a:satOff val="0"/>
            <a:lumOff val="0"/>
            <a:alphaOff val="0"/>
          </a:schemeClr>
        </a:solidFill>
        <a:ln w="158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70764" rIns="273569" bIns="92456" numCol="1" spcCol="1270" anchor="t" anchorCtr="0">
          <a:noAutofit/>
        </a:bodyPr>
        <a:lstStyle/>
        <a:p>
          <a:pPr marL="114300" lvl="1" indent="-114300" algn="l" defTabSz="577850">
            <a:lnSpc>
              <a:spcPct val="90000"/>
            </a:lnSpc>
            <a:spcBef>
              <a:spcPct val="0"/>
            </a:spcBef>
            <a:spcAft>
              <a:spcPct val="15000"/>
            </a:spcAft>
            <a:buChar char="•"/>
          </a:pPr>
          <a:r>
            <a:rPr lang="es-ES" sz="1300" b="1" kern="1200" dirty="0"/>
            <a:t>Inversionistas de largo plazo</a:t>
          </a:r>
          <a:r>
            <a:rPr lang="es-ES" sz="1300" kern="1200" dirty="0"/>
            <a:t>:</a:t>
          </a:r>
        </a:p>
        <a:p>
          <a:pPr marL="228600" lvl="2" indent="-114300" algn="l" defTabSz="577850">
            <a:lnSpc>
              <a:spcPct val="90000"/>
            </a:lnSpc>
            <a:spcBef>
              <a:spcPct val="0"/>
            </a:spcBef>
            <a:spcAft>
              <a:spcPct val="15000"/>
            </a:spcAft>
            <a:buChar char="•"/>
          </a:pPr>
          <a:r>
            <a:rPr lang="es-ES" sz="1300" kern="1200" dirty="0"/>
            <a:t>fondos de pensiones, seguros de vida, fondos de riqueza soberana</a:t>
          </a:r>
        </a:p>
        <a:p>
          <a:pPr marL="114300" lvl="1" indent="-114300" algn="l" defTabSz="577850">
            <a:lnSpc>
              <a:spcPct val="90000"/>
            </a:lnSpc>
            <a:spcBef>
              <a:spcPct val="0"/>
            </a:spcBef>
            <a:spcAft>
              <a:spcPct val="15000"/>
            </a:spcAft>
            <a:buChar char="•"/>
          </a:pPr>
          <a:r>
            <a:rPr lang="es-ES" sz="1300" b="1" kern="1200" dirty="0"/>
            <a:t>Inversionistas de mediano y corto plazo:</a:t>
          </a:r>
          <a:endParaRPr lang="es-ES" sz="1300" kern="1200" dirty="0"/>
        </a:p>
        <a:p>
          <a:pPr marL="228600" lvl="2" indent="-114300" algn="l" defTabSz="577850">
            <a:lnSpc>
              <a:spcPct val="90000"/>
            </a:lnSpc>
            <a:spcBef>
              <a:spcPct val="0"/>
            </a:spcBef>
            <a:spcAft>
              <a:spcPct val="15000"/>
            </a:spcAft>
            <a:buChar char="•"/>
          </a:pPr>
          <a:r>
            <a:rPr lang="es-ES" sz="1300" kern="1200" dirty="0"/>
            <a:t>banca comercial, las cooperativas, los fondos mutuos, las cajas de ahorro y crédito, y los fondos de cobertura</a:t>
          </a:r>
        </a:p>
      </dsp:txBody>
      <dsp:txXfrm>
        <a:off x="0" y="1955083"/>
        <a:ext cx="3524866" cy="2006550"/>
      </dsp:txXfrm>
    </dsp:sp>
    <dsp:sp modelId="{E4E9774B-7193-F14C-A806-B8F31AEB9236}">
      <dsp:nvSpPr>
        <dsp:cNvPr id="0" name=""/>
        <dsp:cNvSpPr/>
      </dsp:nvSpPr>
      <dsp:spPr>
        <a:xfrm>
          <a:off x="176243" y="1763203"/>
          <a:ext cx="2467406" cy="383760"/>
        </a:xfrm>
        <a:prstGeom prst="round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77850">
            <a:lnSpc>
              <a:spcPct val="90000"/>
            </a:lnSpc>
            <a:spcBef>
              <a:spcPct val="0"/>
            </a:spcBef>
            <a:spcAft>
              <a:spcPct val="35000"/>
            </a:spcAft>
            <a:buNone/>
          </a:pPr>
          <a:r>
            <a:rPr lang="es-ES" sz="1300" kern="1200" dirty="0"/>
            <a:t>Privado</a:t>
          </a:r>
        </a:p>
      </dsp:txBody>
      <dsp:txXfrm>
        <a:off x="194977" y="1781937"/>
        <a:ext cx="2429938" cy="346292"/>
      </dsp:txXfrm>
    </dsp:sp>
    <dsp:sp modelId="{B8293AF6-2733-9143-8255-D26409E13688}">
      <dsp:nvSpPr>
        <dsp:cNvPr id="0" name=""/>
        <dsp:cNvSpPr/>
      </dsp:nvSpPr>
      <dsp:spPr>
        <a:xfrm>
          <a:off x="0" y="4223713"/>
          <a:ext cx="3524866" cy="542587"/>
        </a:xfrm>
        <a:prstGeom prst="rect">
          <a:avLst/>
        </a:prstGeom>
        <a:solidFill>
          <a:schemeClr val="lt1">
            <a:alpha val="90000"/>
            <a:hueOff val="0"/>
            <a:satOff val="0"/>
            <a:lumOff val="0"/>
            <a:alphaOff val="0"/>
          </a:schemeClr>
        </a:solidFill>
        <a:ln w="158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70764" rIns="273569" bIns="92456" numCol="1" spcCol="1270" anchor="t" anchorCtr="0">
          <a:noAutofit/>
        </a:bodyPr>
        <a:lstStyle/>
        <a:p>
          <a:pPr marL="114300" lvl="1" indent="-114300" algn="l" defTabSz="577850">
            <a:lnSpc>
              <a:spcPct val="90000"/>
            </a:lnSpc>
            <a:spcBef>
              <a:spcPct val="0"/>
            </a:spcBef>
            <a:spcAft>
              <a:spcPct val="15000"/>
            </a:spcAft>
            <a:buChar char="•"/>
          </a:pPr>
          <a:r>
            <a:rPr lang="es-ES" sz="1300" kern="1200" dirty="0"/>
            <a:t>Fondos público-privados</a:t>
          </a:r>
        </a:p>
      </dsp:txBody>
      <dsp:txXfrm>
        <a:off x="0" y="4223713"/>
        <a:ext cx="3524866" cy="542587"/>
      </dsp:txXfrm>
    </dsp:sp>
    <dsp:sp modelId="{DE733647-7BF1-C141-9300-90CC63A73714}">
      <dsp:nvSpPr>
        <dsp:cNvPr id="0" name=""/>
        <dsp:cNvSpPr/>
      </dsp:nvSpPr>
      <dsp:spPr>
        <a:xfrm>
          <a:off x="176243" y="4031833"/>
          <a:ext cx="2467406" cy="383760"/>
        </a:xfrm>
        <a:prstGeom prst="roundRect">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77850">
            <a:lnSpc>
              <a:spcPct val="90000"/>
            </a:lnSpc>
            <a:spcBef>
              <a:spcPct val="0"/>
            </a:spcBef>
            <a:spcAft>
              <a:spcPct val="35000"/>
            </a:spcAft>
            <a:buNone/>
          </a:pPr>
          <a:r>
            <a:rPr lang="es-ES" sz="1300" kern="1200" dirty="0"/>
            <a:t>Mixto</a:t>
          </a:r>
        </a:p>
      </dsp:txBody>
      <dsp:txXfrm>
        <a:off x="194977" y="4050567"/>
        <a:ext cx="2429938"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A7029-2A0D-0B4D-B5D9-8E8957FE01C0}">
      <dsp:nvSpPr>
        <dsp:cNvPr id="0" name=""/>
        <dsp:cNvSpPr/>
      </dsp:nvSpPr>
      <dsp:spPr>
        <a:xfrm>
          <a:off x="0" y="244931"/>
          <a:ext cx="3524866" cy="1965600"/>
        </a:xfrm>
        <a:prstGeom prst="rect">
          <a:avLst/>
        </a:prstGeom>
        <a:solidFill>
          <a:schemeClr val="lt1">
            <a:alpha val="90000"/>
            <a:hueOff val="0"/>
            <a:satOff val="0"/>
            <a:lumOff val="0"/>
            <a:alphaOff val="0"/>
          </a:schemeClr>
        </a:solidFill>
        <a:ln w="158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49936" rIns="273569"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Gasto público doméstico</a:t>
          </a:r>
        </a:p>
        <a:p>
          <a:pPr marL="114300" lvl="1" indent="-114300" algn="l" defTabSz="533400">
            <a:lnSpc>
              <a:spcPct val="90000"/>
            </a:lnSpc>
            <a:spcBef>
              <a:spcPct val="0"/>
            </a:spcBef>
            <a:spcAft>
              <a:spcPct val="15000"/>
            </a:spcAft>
            <a:buChar char="•"/>
          </a:pPr>
          <a:r>
            <a:rPr lang="es-ES" sz="1200" kern="1200" dirty="0"/>
            <a:t>Donaciones</a:t>
          </a:r>
        </a:p>
        <a:p>
          <a:pPr marL="114300" lvl="1" indent="-114300" algn="l" defTabSz="533400">
            <a:lnSpc>
              <a:spcPct val="90000"/>
            </a:lnSpc>
            <a:spcBef>
              <a:spcPct val="0"/>
            </a:spcBef>
            <a:spcAft>
              <a:spcPct val="15000"/>
            </a:spcAft>
            <a:buChar char="•"/>
          </a:pPr>
          <a:r>
            <a:rPr lang="es-ES" sz="1200" kern="1200" dirty="0"/>
            <a:t>Subsidios</a:t>
          </a:r>
        </a:p>
        <a:p>
          <a:pPr marL="114300" lvl="1" indent="-114300" algn="l" defTabSz="533400">
            <a:lnSpc>
              <a:spcPct val="90000"/>
            </a:lnSpc>
            <a:spcBef>
              <a:spcPct val="0"/>
            </a:spcBef>
            <a:spcAft>
              <a:spcPct val="15000"/>
            </a:spcAft>
            <a:buChar char="•"/>
          </a:pPr>
          <a:r>
            <a:rPr lang="es-ES" sz="1200" kern="1200" dirty="0"/>
            <a:t>Préstamos concesionales</a:t>
          </a:r>
        </a:p>
        <a:p>
          <a:pPr marL="114300" lvl="1" indent="-114300" algn="l" defTabSz="533400">
            <a:lnSpc>
              <a:spcPct val="90000"/>
            </a:lnSpc>
            <a:spcBef>
              <a:spcPct val="0"/>
            </a:spcBef>
            <a:spcAft>
              <a:spcPct val="15000"/>
            </a:spcAft>
            <a:buChar char="•"/>
          </a:pPr>
          <a:r>
            <a:rPr lang="es-ES" sz="1200" kern="1200" dirty="0"/>
            <a:t>Préstamos no-concesionales</a:t>
          </a:r>
        </a:p>
        <a:p>
          <a:pPr marL="114300" lvl="1" indent="-114300" algn="l" defTabSz="533400">
            <a:lnSpc>
              <a:spcPct val="90000"/>
            </a:lnSpc>
            <a:spcBef>
              <a:spcPct val="0"/>
            </a:spcBef>
            <a:spcAft>
              <a:spcPct val="15000"/>
            </a:spcAft>
            <a:buChar char="•"/>
          </a:pPr>
          <a:r>
            <a:rPr lang="es-ES" sz="1200" kern="1200" dirty="0"/>
            <a:t>Financiamiento basado en resultados/políticas</a:t>
          </a:r>
        </a:p>
        <a:p>
          <a:pPr marL="114300" lvl="1" indent="-114300" algn="l" defTabSz="533400">
            <a:lnSpc>
              <a:spcPct val="90000"/>
            </a:lnSpc>
            <a:spcBef>
              <a:spcPct val="0"/>
            </a:spcBef>
            <a:spcAft>
              <a:spcPct val="15000"/>
            </a:spcAft>
            <a:buChar char="•"/>
          </a:pPr>
          <a:r>
            <a:rPr lang="es-ES" sz="1200" kern="1200" dirty="0"/>
            <a:t>Líneas de crédito</a:t>
          </a:r>
        </a:p>
        <a:p>
          <a:pPr marL="114300" lvl="1" indent="-114300" algn="l" defTabSz="533400">
            <a:lnSpc>
              <a:spcPct val="90000"/>
            </a:lnSpc>
            <a:spcBef>
              <a:spcPct val="0"/>
            </a:spcBef>
            <a:spcAft>
              <a:spcPct val="15000"/>
            </a:spcAft>
            <a:buChar char="•"/>
          </a:pPr>
          <a:r>
            <a:rPr lang="es-ES" sz="1200" kern="1200" dirty="0"/>
            <a:t>Servicios de asesoría</a:t>
          </a:r>
        </a:p>
      </dsp:txBody>
      <dsp:txXfrm>
        <a:off x="0" y="244931"/>
        <a:ext cx="3524866" cy="1965600"/>
      </dsp:txXfrm>
    </dsp:sp>
    <dsp:sp modelId="{2B7A851F-8B0E-EC4F-9F21-21E3EE719C95}">
      <dsp:nvSpPr>
        <dsp:cNvPr id="0" name=""/>
        <dsp:cNvSpPr/>
      </dsp:nvSpPr>
      <dsp:spPr>
        <a:xfrm>
          <a:off x="176243" y="67811"/>
          <a:ext cx="2467406" cy="354240"/>
        </a:xfrm>
        <a:prstGeom prst="roundRec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33400">
            <a:lnSpc>
              <a:spcPct val="90000"/>
            </a:lnSpc>
            <a:spcBef>
              <a:spcPct val="0"/>
            </a:spcBef>
            <a:spcAft>
              <a:spcPct val="35000"/>
            </a:spcAft>
            <a:buNone/>
          </a:pPr>
          <a:r>
            <a:rPr lang="es-ES" sz="1200" kern="1200" dirty="0"/>
            <a:t>Públicos</a:t>
          </a:r>
        </a:p>
      </dsp:txBody>
      <dsp:txXfrm>
        <a:off x="193536" y="85104"/>
        <a:ext cx="2432820" cy="319654"/>
      </dsp:txXfrm>
    </dsp:sp>
    <dsp:sp modelId="{54BA7EBF-DE56-0D4E-A413-47CA7FEEDC3F}">
      <dsp:nvSpPr>
        <dsp:cNvPr id="0" name=""/>
        <dsp:cNvSpPr/>
      </dsp:nvSpPr>
      <dsp:spPr>
        <a:xfrm>
          <a:off x="0" y="2452451"/>
          <a:ext cx="3524866" cy="1247400"/>
        </a:xfrm>
        <a:prstGeom prst="rect">
          <a:avLst/>
        </a:prstGeom>
        <a:solidFill>
          <a:schemeClr val="lt1">
            <a:alpha val="90000"/>
            <a:hueOff val="0"/>
            <a:satOff val="0"/>
            <a:lumOff val="0"/>
            <a:alphaOff val="0"/>
          </a:schemeClr>
        </a:solidFill>
        <a:ln w="158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49936" rIns="273569"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Préstamos bancarios</a:t>
          </a:r>
        </a:p>
        <a:p>
          <a:pPr marL="114300" lvl="1" indent="-114300" algn="l" defTabSz="533400">
            <a:lnSpc>
              <a:spcPct val="90000"/>
            </a:lnSpc>
            <a:spcBef>
              <a:spcPct val="0"/>
            </a:spcBef>
            <a:spcAft>
              <a:spcPct val="15000"/>
            </a:spcAft>
            <a:buChar char="•"/>
          </a:pPr>
          <a:r>
            <a:rPr lang="es-ES" sz="1200" kern="1200" dirty="0"/>
            <a:t>Mercado de dinero</a:t>
          </a:r>
        </a:p>
        <a:p>
          <a:pPr marL="114300" lvl="1" indent="-114300" algn="l" defTabSz="533400">
            <a:lnSpc>
              <a:spcPct val="90000"/>
            </a:lnSpc>
            <a:spcBef>
              <a:spcPct val="0"/>
            </a:spcBef>
            <a:spcAft>
              <a:spcPct val="15000"/>
            </a:spcAft>
            <a:buChar char="•"/>
          </a:pPr>
          <a:r>
            <a:rPr lang="es-ES" sz="1200" kern="1200" dirty="0"/>
            <a:t>Bonos</a:t>
          </a:r>
        </a:p>
        <a:p>
          <a:pPr marL="114300" lvl="1" indent="-114300" algn="l" defTabSz="533400">
            <a:lnSpc>
              <a:spcPct val="90000"/>
            </a:lnSpc>
            <a:spcBef>
              <a:spcPct val="0"/>
            </a:spcBef>
            <a:spcAft>
              <a:spcPct val="15000"/>
            </a:spcAft>
            <a:buChar char="•"/>
          </a:pPr>
          <a:r>
            <a:rPr lang="es-ES" sz="1200" kern="1200" dirty="0"/>
            <a:t>Acciones</a:t>
          </a:r>
        </a:p>
        <a:p>
          <a:pPr marL="114300" lvl="1" indent="-114300" algn="l" defTabSz="533400">
            <a:lnSpc>
              <a:spcPct val="90000"/>
            </a:lnSpc>
            <a:spcBef>
              <a:spcPct val="0"/>
            </a:spcBef>
            <a:spcAft>
              <a:spcPct val="15000"/>
            </a:spcAft>
            <a:buChar char="•"/>
          </a:pPr>
          <a:r>
            <a:rPr lang="es-ES" sz="1200" kern="1200" dirty="0"/>
            <a:t>Derivados</a:t>
          </a:r>
        </a:p>
      </dsp:txBody>
      <dsp:txXfrm>
        <a:off x="0" y="2452451"/>
        <a:ext cx="3524866" cy="1247400"/>
      </dsp:txXfrm>
    </dsp:sp>
    <dsp:sp modelId="{0E6B23B5-EEAE-CC49-9F2C-2AC89EDB8850}">
      <dsp:nvSpPr>
        <dsp:cNvPr id="0" name=""/>
        <dsp:cNvSpPr/>
      </dsp:nvSpPr>
      <dsp:spPr>
        <a:xfrm>
          <a:off x="176243" y="2275331"/>
          <a:ext cx="2467406" cy="354240"/>
        </a:xfrm>
        <a:prstGeom prst="roundRec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33400">
            <a:lnSpc>
              <a:spcPct val="90000"/>
            </a:lnSpc>
            <a:spcBef>
              <a:spcPct val="0"/>
            </a:spcBef>
            <a:spcAft>
              <a:spcPct val="35000"/>
            </a:spcAft>
            <a:buNone/>
          </a:pPr>
          <a:r>
            <a:rPr lang="es-ES" sz="1200" kern="1200" dirty="0"/>
            <a:t>Privados</a:t>
          </a:r>
        </a:p>
      </dsp:txBody>
      <dsp:txXfrm>
        <a:off x="193536" y="2292624"/>
        <a:ext cx="2432820" cy="319654"/>
      </dsp:txXfrm>
    </dsp:sp>
    <dsp:sp modelId="{6B504509-59C3-D648-A1CD-867E6A00890C}">
      <dsp:nvSpPr>
        <dsp:cNvPr id="0" name=""/>
        <dsp:cNvSpPr/>
      </dsp:nvSpPr>
      <dsp:spPr>
        <a:xfrm>
          <a:off x="0" y="3941771"/>
          <a:ext cx="3524866" cy="680400"/>
        </a:xfrm>
        <a:prstGeom prst="rect">
          <a:avLst/>
        </a:prstGeom>
        <a:solidFill>
          <a:schemeClr val="lt1">
            <a:alpha val="90000"/>
            <a:hueOff val="0"/>
            <a:satOff val="0"/>
            <a:lumOff val="0"/>
            <a:alphaOff val="0"/>
          </a:schemeClr>
        </a:solidFill>
        <a:ln w="15875" cap="flat" cmpd="sng" algn="ctr">
          <a:solidFill>
            <a:schemeClr val="accent4">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3569" tIns="249936" rIns="273569" bIns="85344" numCol="1" spcCol="1270" anchor="t" anchorCtr="0">
          <a:noAutofit/>
        </a:bodyPr>
        <a:lstStyle/>
        <a:p>
          <a:pPr marL="114300" lvl="1" indent="-114300" algn="l" defTabSz="533400">
            <a:lnSpc>
              <a:spcPct val="90000"/>
            </a:lnSpc>
            <a:spcBef>
              <a:spcPct val="0"/>
            </a:spcBef>
            <a:spcAft>
              <a:spcPct val="15000"/>
            </a:spcAft>
            <a:buChar char="•"/>
          </a:pPr>
          <a:r>
            <a:rPr lang="es-ES" sz="1200" kern="1200" dirty="0"/>
            <a:t>Garantías</a:t>
          </a:r>
        </a:p>
        <a:p>
          <a:pPr marL="114300" lvl="1" indent="-114300" algn="l" defTabSz="533400">
            <a:lnSpc>
              <a:spcPct val="90000"/>
            </a:lnSpc>
            <a:spcBef>
              <a:spcPct val="0"/>
            </a:spcBef>
            <a:spcAft>
              <a:spcPct val="15000"/>
            </a:spcAft>
            <a:buChar char="•"/>
          </a:pPr>
          <a:r>
            <a:rPr lang="es-ES" sz="1200" kern="1200" dirty="0"/>
            <a:t>Asociaciones público-privadas</a:t>
          </a:r>
        </a:p>
      </dsp:txBody>
      <dsp:txXfrm>
        <a:off x="0" y="3941771"/>
        <a:ext cx="3524866" cy="680400"/>
      </dsp:txXfrm>
    </dsp:sp>
    <dsp:sp modelId="{264F813F-634C-0247-99DD-CE0B62CFC01E}">
      <dsp:nvSpPr>
        <dsp:cNvPr id="0" name=""/>
        <dsp:cNvSpPr/>
      </dsp:nvSpPr>
      <dsp:spPr>
        <a:xfrm>
          <a:off x="176243" y="3764651"/>
          <a:ext cx="2467406" cy="354240"/>
        </a:xfrm>
        <a:prstGeom prst="roundRect">
          <a:avLst/>
        </a:prstGeom>
        <a:solidFill>
          <a:schemeClr val="accent4">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262" tIns="0" rIns="93262" bIns="0" numCol="1" spcCol="1270" anchor="ctr" anchorCtr="0">
          <a:noAutofit/>
        </a:bodyPr>
        <a:lstStyle/>
        <a:p>
          <a:pPr marL="0" lvl="0" indent="0" algn="l" defTabSz="533400">
            <a:lnSpc>
              <a:spcPct val="90000"/>
            </a:lnSpc>
            <a:spcBef>
              <a:spcPct val="0"/>
            </a:spcBef>
            <a:spcAft>
              <a:spcPct val="35000"/>
            </a:spcAft>
            <a:buNone/>
          </a:pPr>
          <a:r>
            <a:rPr lang="es-ES" sz="1200" kern="1200" dirty="0"/>
            <a:t>Mixtas</a:t>
          </a:r>
        </a:p>
      </dsp:txBody>
      <dsp:txXfrm>
        <a:off x="193536" y="3781944"/>
        <a:ext cx="2432820"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1DE5D-D53C-8141-92E0-5C510689B7D7}">
      <dsp:nvSpPr>
        <dsp:cNvPr id="0" name=""/>
        <dsp:cNvSpPr/>
      </dsp:nvSpPr>
      <dsp:spPr>
        <a:xfrm>
          <a:off x="-4518900" y="-692939"/>
          <a:ext cx="5383204" cy="5383204"/>
        </a:xfrm>
        <a:prstGeom prst="blockArc">
          <a:avLst>
            <a:gd name="adj1" fmla="val 18900000"/>
            <a:gd name="adj2" fmla="val 2700000"/>
            <a:gd name="adj3" fmla="val 40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5D270-AF51-294B-AA1F-7A4CACA75A2A}">
      <dsp:nvSpPr>
        <dsp:cNvPr id="0" name=""/>
        <dsp:cNvSpPr/>
      </dsp:nvSpPr>
      <dsp:spPr>
        <a:xfrm>
          <a:off x="452727" y="307314"/>
          <a:ext cx="7289351" cy="614948"/>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115"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dirty="0"/>
            <a:t>Legitimidad y apropiación de las medidas </a:t>
          </a:r>
        </a:p>
      </dsp:txBody>
      <dsp:txXfrm>
        <a:off x="452727" y="307314"/>
        <a:ext cx="7289351" cy="614948"/>
      </dsp:txXfrm>
    </dsp:sp>
    <dsp:sp modelId="{156A58A4-E7DC-EE42-8BFA-EE25846EDC1B}">
      <dsp:nvSpPr>
        <dsp:cNvPr id="0" name=""/>
        <dsp:cNvSpPr/>
      </dsp:nvSpPr>
      <dsp:spPr>
        <a:xfrm>
          <a:off x="68384" y="230445"/>
          <a:ext cx="768685" cy="76868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6AFA3-093A-0C4A-99A7-460A98E07EB7}">
      <dsp:nvSpPr>
        <dsp:cNvPr id="0" name=""/>
        <dsp:cNvSpPr/>
      </dsp:nvSpPr>
      <dsp:spPr>
        <a:xfrm>
          <a:off x="805291" y="1229896"/>
          <a:ext cx="6936787" cy="614948"/>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115"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dirty="0"/>
            <a:t>Impacto de la medida (ambiental, social y económico)</a:t>
          </a:r>
        </a:p>
      </dsp:txBody>
      <dsp:txXfrm>
        <a:off x="805291" y="1229896"/>
        <a:ext cx="6936787" cy="614948"/>
      </dsp:txXfrm>
    </dsp:sp>
    <dsp:sp modelId="{EC07A93D-1195-F943-AEF4-BC0D476BEE1A}">
      <dsp:nvSpPr>
        <dsp:cNvPr id="0" name=""/>
        <dsp:cNvSpPr/>
      </dsp:nvSpPr>
      <dsp:spPr>
        <a:xfrm>
          <a:off x="420948" y="1153028"/>
          <a:ext cx="768685" cy="76868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CC4D6-C004-874F-9F3D-4299235D5A21}">
      <dsp:nvSpPr>
        <dsp:cNvPr id="0" name=""/>
        <dsp:cNvSpPr/>
      </dsp:nvSpPr>
      <dsp:spPr>
        <a:xfrm>
          <a:off x="805291" y="2152479"/>
          <a:ext cx="6936787" cy="614948"/>
        </a:xfrm>
        <a:prstGeom prst="rect">
          <a:avLst/>
        </a:prstGeom>
        <a:solidFill>
          <a:schemeClr val="accent6">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115"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dirty="0"/>
            <a:t>Potencial transformador de la medida</a:t>
          </a:r>
        </a:p>
      </dsp:txBody>
      <dsp:txXfrm>
        <a:off x="805291" y="2152479"/>
        <a:ext cx="6936787" cy="614948"/>
      </dsp:txXfrm>
    </dsp:sp>
    <dsp:sp modelId="{C35243F5-3072-D846-93EA-D2AE40104F6F}">
      <dsp:nvSpPr>
        <dsp:cNvPr id="0" name=""/>
        <dsp:cNvSpPr/>
      </dsp:nvSpPr>
      <dsp:spPr>
        <a:xfrm>
          <a:off x="420948" y="2075611"/>
          <a:ext cx="768685" cy="76868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EC3CBB-527F-DE4C-B5ED-F60B5B0F1200}">
      <dsp:nvSpPr>
        <dsp:cNvPr id="0" name=""/>
        <dsp:cNvSpPr/>
      </dsp:nvSpPr>
      <dsp:spPr>
        <a:xfrm>
          <a:off x="452727" y="3075062"/>
          <a:ext cx="7289351" cy="6149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8115" tIns="48260" rIns="48260" bIns="48260" numCol="1" spcCol="1270" anchor="ctr" anchorCtr="0">
          <a:noAutofit/>
        </a:bodyPr>
        <a:lstStyle/>
        <a:p>
          <a:pPr marL="0" lvl="0" indent="0" algn="l" defTabSz="844550">
            <a:lnSpc>
              <a:spcPct val="90000"/>
            </a:lnSpc>
            <a:spcBef>
              <a:spcPct val="0"/>
            </a:spcBef>
            <a:spcAft>
              <a:spcPct val="35000"/>
            </a:spcAft>
            <a:buNone/>
          </a:pPr>
          <a:r>
            <a:rPr lang="es-ES" sz="1900" kern="1200" dirty="0"/>
            <a:t>Existencia de barreras para la implementación/necesidad de donación</a:t>
          </a:r>
        </a:p>
      </dsp:txBody>
      <dsp:txXfrm>
        <a:off x="452727" y="3075062"/>
        <a:ext cx="7289351" cy="614948"/>
      </dsp:txXfrm>
    </dsp:sp>
    <dsp:sp modelId="{20FB5C7A-5010-6F4F-8B14-60D49130351D}">
      <dsp:nvSpPr>
        <dsp:cNvPr id="0" name=""/>
        <dsp:cNvSpPr/>
      </dsp:nvSpPr>
      <dsp:spPr>
        <a:xfrm>
          <a:off x="68384" y="2998193"/>
          <a:ext cx="768685" cy="768685"/>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5FD77-AB5A-8845-8E37-A8A15DBF23B7}" type="datetimeFigureOut">
              <a:rPr lang="es-PE" smtClean="0"/>
              <a:t>6/08/21</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6B394-2962-784A-BEFE-D26F902667B8}" type="slidenum">
              <a:rPr lang="es-PE" smtClean="0"/>
              <a:t>‹Nº›</a:t>
            </a:fld>
            <a:endParaRPr lang="es-PE"/>
          </a:p>
        </p:txBody>
      </p:sp>
    </p:spTree>
    <p:extLst>
      <p:ext uri="{BB962C8B-B14F-4D97-AF65-F5344CB8AC3E}">
        <p14:creationId xmlns:p14="http://schemas.microsoft.com/office/powerpoint/2010/main" val="197758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9011C2C-183E-C948-975B-18523F72ACA6}" type="datetimeFigureOut">
              <a:rPr lang="es-PE" smtClean="0"/>
              <a:t>6/08/21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rIns="45720"/>
          <a:lstStyle/>
          <a:p>
            <a:fld id="{062F7549-31DC-1F4A-8F81-E702A1EEF10D}" type="slidenum">
              <a:rPr lang="es-PE" smtClean="0"/>
              <a:t>‹Nº›</a:t>
            </a:fld>
            <a:endParaRPr lang="es-PE"/>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6243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011C2C-183E-C948-975B-18523F72ACA6}" type="datetimeFigureOut">
              <a:rPr lang="es-PE" smtClean="0"/>
              <a:t>6/08/21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62F7549-31DC-1F4A-8F81-E702A1EEF10D}" type="slidenum">
              <a:rPr lang="es-PE" smtClean="0"/>
              <a:t>‹Nº›</a:t>
            </a:fld>
            <a:endParaRPr lang="es-PE"/>
          </a:p>
        </p:txBody>
      </p:sp>
    </p:spTree>
    <p:extLst>
      <p:ext uri="{BB962C8B-B14F-4D97-AF65-F5344CB8AC3E}">
        <p14:creationId xmlns:p14="http://schemas.microsoft.com/office/powerpoint/2010/main" val="780193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011C2C-183E-C948-975B-18523F72ACA6}" type="datetimeFigureOut">
              <a:rPr lang="es-PE" smtClean="0"/>
              <a:t>6/08/21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62F7549-31DC-1F4A-8F81-E702A1EEF10D}" type="slidenum">
              <a:rPr lang="es-PE" smtClean="0"/>
              <a:t>‹Nº›</a:t>
            </a:fld>
            <a:endParaRPr lang="es-PE"/>
          </a:p>
        </p:txBody>
      </p:sp>
    </p:spTree>
    <p:extLst>
      <p:ext uri="{BB962C8B-B14F-4D97-AF65-F5344CB8AC3E}">
        <p14:creationId xmlns:p14="http://schemas.microsoft.com/office/powerpoint/2010/main" val="111818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9011C2C-183E-C948-975B-18523F72ACA6}" type="datetimeFigureOut">
              <a:rPr lang="es-PE" smtClean="0"/>
              <a:t>6/08/21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62F7549-31DC-1F4A-8F81-E702A1EEF10D}" type="slidenum">
              <a:rPr lang="es-PE" smtClean="0"/>
              <a:t>‹Nº›</a:t>
            </a:fld>
            <a:endParaRPr lang="es-PE"/>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2311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9011C2C-183E-C948-975B-18523F72ACA6}" type="datetimeFigureOut">
              <a:rPr lang="es-PE" smtClean="0"/>
              <a:t>6/08/21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062F7549-31DC-1F4A-8F81-E702A1EEF10D}" type="slidenum">
              <a:rPr lang="es-PE" smtClean="0"/>
              <a:t>‹Nº›</a:t>
            </a:fld>
            <a:endParaRPr lang="es-PE"/>
          </a:p>
        </p:txBody>
      </p:sp>
    </p:spTree>
    <p:extLst>
      <p:ext uri="{BB962C8B-B14F-4D97-AF65-F5344CB8AC3E}">
        <p14:creationId xmlns:p14="http://schemas.microsoft.com/office/powerpoint/2010/main" val="137479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9011C2C-183E-C948-975B-18523F72ACA6}" type="datetimeFigureOut">
              <a:rPr lang="es-PE" smtClean="0"/>
              <a:t>6/08/21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62F7549-31DC-1F4A-8F81-E702A1EEF10D}" type="slidenum">
              <a:rPr lang="es-PE" smtClean="0"/>
              <a:t>‹Nº›</a:t>
            </a:fld>
            <a:endParaRPr lang="es-PE"/>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3561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9011C2C-183E-C948-975B-18523F72ACA6}" type="datetimeFigureOut">
              <a:rPr lang="es-PE" smtClean="0"/>
              <a:t>6/08/21</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062F7549-31DC-1F4A-8F81-E702A1EEF10D}" type="slidenum">
              <a:rPr lang="es-PE" smtClean="0"/>
              <a:t>‹Nº›</a:t>
            </a:fld>
            <a:endParaRPr lang="es-PE"/>
          </a:p>
        </p:txBody>
      </p:sp>
    </p:spTree>
    <p:extLst>
      <p:ext uri="{BB962C8B-B14F-4D97-AF65-F5344CB8AC3E}">
        <p14:creationId xmlns:p14="http://schemas.microsoft.com/office/powerpoint/2010/main" val="312466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9011C2C-183E-C948-975B-18523F72ACA6}" type="datetimeFigureOut">
              <a:rPr lang="es-PE" smtClean="0"/>
              <a:t>6/08/21</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062F7549-31DC-1F4A-8F81-E702A1EEF10D}" type="slidenum">
              <a:rPr lang="es-PE" smtClean="0"/>
              <a:t>‹Nº›</a:t>
            </a:fld>
            <a:endParaRPr lang="es-PE"/>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396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9011C2C-183E-C948-975B-18523F72ACA6}" type="datetimeFigureOut">
              <a:rPr lang="es-PE" smtClean="0"/>
              <a:t>6/08/21</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062F7549-31DC-1F4A-8F81-E702A1EEF10D}" type="slidenum">
              <a:rPr lang="es-PE" smtClean="0"/>
              <a:t>‹Nº›</a:t>
            </a:fld>
            <a:endParaRPr lang="es-PE"/>
          </a:p>
        </p:txBody>
      </p:sp>
    </p:spTree>
    <p:extLst>
      <p:ext uri="{BB962C8B-B14F-4D97-AF65-F5344CB8AC3E}">
        <p14:creationId xmlns:p14="http://schemas.microsoft.com/office/powerpoint/2010/main" val="234441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011C2C-183E-C948-975B-18523F72ACA6}" type="datetimeFigureOut">
              <a:rPr lang="es-PE" smtClean="0"/>
              <a:t>6/08/21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62F7549-31DC-1F4A-8F81-E702A1EEF10D}" type="slidenum">
              <a:rPr lang="es-PE" smtClean="0"/>
              <a:t>‹Nº›</a:t>
            </a:fld>
            <a:endParaRPr lang="es-PE"/>
          </a:p>
        </p:txBody>
      </p:sp>
    </p:spTree>
    <p:extLst>
      <p:ext uri="{BB962C8B-B14F-4D97-AF65-F5344CB8AC3E}">
        <p14:creationId xmlns:p14="http://schemas.microsoft.com/office/powerpoint/2010/main" val="3803444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9011C2C-183E-C948-975B-18523F72ACA6}" type="datetimeFigureOut">
              <a:rPr lang="es-PE" smtClean="0"/>
              <a:t>6/08/21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062F7549-31DC-1F4A-8F81-E702A1EEF10D}" type="slidenum">
              <a:rPr lang="es-PE" smtClean="0"/>
              <a:t>‹Nº›</a:t>
            </a:fld>
            <a:endParaRPr lang="es-PE"/>
          </a:p>
        </p:txBody>
      </p:sp>
    </p:spTree>
    <p:extLst>
      <p:ext uri="{BB962C8B-B14F-4D97-AF65-F5344CB8AC3E}">
        <p14:creationId xmlns:p14="http://schemas.microsoft.com/office/powerpoint/2010/main" val="110591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C9011C2C-183E-C948-975B-18523F72ACA6}" type="datetimeFigureOut">
              <a:rPr lang="es-PE" smtClean="0"/>
              <a:t>6/08/21</a:t>
            </a:fld>
            <a:endParaRPr lang="es-PE"/>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062F7549-31DC-1F4A-8F81-E702A1EEF10D}" type="slidenum">
              <a:rPr lang="es-PE" smtClean="0"/>
              <a:t>‹Nº›</a:t>
            </a:fld>
            <a:endParaRPr lang="es-PE"/>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792852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F2B32-7126-BF49-8056-B37B811F57C6}"/>
              </a:ext>
            </a:extLst>
          </p:cNvPr>
          <p:cNvSpPr>
            <a:spLocks noGrp="1"/>
          </p:cNvSpPr>
          <p:nvPr>
            <p:ph type="ctrTitle"/>
          </p:nvPr>
        </p:nvSpPr>
        <p:spPr>
          <a:xfrm>
            <a:off x="2503523" y="3301243"/>
            <a:ext cx="7001424" cy="2268559"/>
          </a:xfrm>
        </p:spPr>
        <p:txBody>
          <a:bodyPr>
            <a:normAutofit fontScale="90000"/>
          </a:bodyPr>
          <a:lstStyle/>
          <a:p>
            <a:pPr algn="l"/>
            <a:r>
              <a:rPr lang="es-PE" dirty="0"/>
              <a:t>Acceso a fondos internacionales de cooperación para el Cambio Climático</a:t>
            </a:r>
          </a:p>
        </p:txBody>
      </p:sp>
      <p:sp>
        <p:nvSpPr>
          <p:cNvPr id="3" name="Subtítulo 2">
            <a:extLst>
              <a:ext uri="{FF2B5EF4-FFF2-40B4-BE49-F238E27FC236}">
                <a16:creationId xmlns:a16="http://schemas.microsoft.com/office/drawing/2014/main" id="{2038187E-CA09-EF4D-8791-1267F7A4DCC6}"/>
              </a:ext>
            </a:extLst>
          </p:cNvPr>
          <p:cNvSpPr>
            <a:spLocks noGrp="1"/>
          </p:cNvSpPr>
          <p:nvPr>
            <p:ph type="subTitle" idx="1"/>
          </p:nvPr>
        </p:nvSpPr>
        <p:spPr>
          <a:xfrm>
            <a:off x="3417200" y="210330"/>
            <a:ext cx="5357600" cy="1160213"/>
          </a:xfrm>
        </p:spPr>
        <p:txBody>
          <a:bodyPr/>
          <a:lstStyle/>
          <a:p>
            <a:r>
              <a:rPr lang="es-PE" b="1" i="1" dirty="0"/>
              <a:t>Policy brief</a:t>
            </a:r>
          </a:p>
          <a:p>
            <a:r>
              <a:rPr lang="es-PE" b="1" i="1" dirty="0"/>
              <a:t>Mario Bazán</a:t>
            </a:r>
          </a:p>
        </p:txBody>
      </p:sp>
      <p:pic>
        <p:nvPicPr>
          <p:cNvPr id="4" name="Imagen 3">
            <a:extLst>
              <a:ext uri="{FF2B5EF4-FFF2-40B4-BE49-F238E27FC236}">
                <a16:creationId xmlns:a16="http://schemas.microsoft.com/office/drawing/2014/main" id="{CF104A06-BCA0-8E40-84E2-18875E1214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43314" y="4773111"/>
            <a:ext cx="1329055" cy="712470"/>
          </a:xfrm>
          <a:prstGeom prst="rect">
            <a:avLst/>
          </a:prstGeom>
          <a:noFill/>
          <a:ln>
            <a:noFill/>
          </a:ln>
        </p:spPr>
      </p:pic>
      <p:pic>
        <p:nvPicPr>
          <p:cNvPr id="9" name="Imagen 8">
            <a:extLst>
              <a:ext uri="{FF2B5EF4-FFF2-40B4-BE49-F238E27FC236}">
                <a16:creationId xmlns:a16="http://schemas.microsoft.com/office/drawing/2014/main" id="{42BC614D-1A3D-0448-B18A-FFE68FF76F92}"/>
              </a:ext>
            </a:extLst>
          </p:cNvPr>
          <p:cNvPicPr/>
          <p:nvPr/>
        </p:nvPicPr>
        <p:blipFill rotWithShape="1">
          <a:blip r:embed="rId3">
            <a:extLst>
              <a:ext uri="{28A0092B-C50C-407E-A947-70E740481C1C}">
                <a14:useLocalDpi xmlns:a14="http://schemas.microsoft.com/office/drawing/2010/main" val="0"/>
              </a:ext>
            </a:extLst>
          </a:blip>
          <a:srcRect l="3719" t="13638" r="3767" b="6749"/>
          <a:stretch/>
        </p:blipFill>
        <p:spPr bwMode="auto">
          <a:xfrm>
            <a:off x="9183853" y="5920628"/>
            <a:ext cx="2847975" cy="732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5814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9F211D4-667D-B24B-83A8-0C185B566B10}"/>
              </a:ext>
            </a:extLst>
          </p:cNvPr>
          <p:cNvSpPr>
            <a:spLocks noGrp="1"/>
          </p:cNvSpPr>
          <p:nvPr>
            <p:ph type="title"/>
          </p:nvPr>
        </p:nvSpPr>
        <p:spPr>
          <a:xfrm>
            <a:off x="2298987" y="639614"/>
            <a:ext cx="7958331" cy="1077229"/>
          </a:xfrm>
        </p:spPr>
        <p:txBody>
          <a:bodyPr/>
          <a:lstStyle/>
          <a:p>
            <a:r>
              <a:rPr lang="es-PE" dirty="0"/>
              <a:t>Criterios propuestos para la integración de los aspectos climáticos y financieros</a:t>
            </a:r>
          </a:p>
        </p:txBody>
      </p:sp>
      <p:graphicFrame>
        <p:nvGraphicFramePr>
          <p:cNvPr id="6" name="Marcador de contenido 5">
            <a:extLst>
              <a:ext uri="{FF2B5EF4-FFF2-40B4-BE49-F238E27FC236}">
                <a16:creationId xmlns:a16="http://schemas.microsoft.com/office/drawing/2014/main" id="{0A755BE5-9D72-3B42-8278-66B292C489FC}"/>
              </a:ext>
            </a:extLst>
          </p:cNvPr>
          <p:cNvGraphicFramePr>
            <a:graphicFrameLocks noGrp="1"/>
          </p:cNvGraphicFramePr>
          <p:nvPr>
            <p:ph idx="1"/>
          </p:nvPr>
        </p:nvGraphicFramePr>
        <p:xfrm>
          <a:off x="2773363" y="2052638"/>
          <a:ext cx="7796212" cy="3997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79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3C786E8-B50C-6940-A4F9-F2F75CB829B8}"/>
              </a:ext>
            </a:extLst>
          </p:cNvPr>
          <p:cNvSpPr txBox="1"/>
          <p:nvPr/>
        </p:nvSpPr>
        <p:spPr>
          <a:xfrm>
            <a:off x="48862" y="4129716"/>
            <a:ext cx="709013" cy="276999"/>
          </a:xfrm>
          <a:prstGeom prst="rect">
            <a:avLst/>
          </a:prstGeom>
          <a:noFill/>
        </p:spPr>
        <p:txBody>
          <a:bodyPr wrap="square" rtlCol="0">
            <a:spAutoFit/>
          </a:bodyPr>
          <a:lstStyle/>
          <a:p>
            <a:r>
              <a:rPr lang="es-PE" sz="1200" dirty="0"/>
              <a:t>Medida</a:t>
            </a:r>
            <a:r>
              <a:rPr lang="es-PE" sz="1200" baseline="-25000" dirty="0"/>
              <a:t>i</a:t>
            </a:r>
          </a:p>
        </p:txBody>
      </p:sp>
      <p:cxnSp>
        <p:nvCxnSpPr>
          <p:cNvPr id="6" name="Conector recto 5">
            <a:extLst>
              <a:ext uri="{FF2B5EF4-FFF2-40B4-BE49-F238E27FC236}">
                <a16:creationId xmlns:a16="http://schemas.microsoft.com/office/drawing/2014/main" id="{2F66243A-13C3-2F45-8804-0F76393C5C32}"/>
              </a:ext>
            </a:extLst>
          </p:cNvPr>
          <p:cNvCxnSpPr>
            <a:cxnSpLocks/>
            <a:stCxn id="4" idx="3"/>
          </p:cNvCxnSpPr>
          <p:nvPr/>
        </p:nvCxnSpPr>
        <p:spPr>
          <a:xfrm flipV="1">
            <a:off x="757875" y="3114924"/>
            <a:ext cx="914880" cy="115329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6ADAEF7-E4DA-CB48-B2F6-31B24BD6F477}"/>
              </a:ext>
            </a:extLst>
          </p:cNvPr>
          <p:cNvCxnSpPr>
            <a:cxnSpLocks/>
            <a:stCxn id="4" idx="3"/>
          </p:cNvCxnSpPr>
          <p:nvPr/>
        </p:nvCxnSpPr>
        <p:spPr>
          <a:xfrm>
            <a:off x="757875" y="4268216"/>
            <a:ext cx="857213" cy="1284489"/>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4B5B7B0F-62CA-0F49-9153-940506DA6246}"/>
              </a:ext>
            </a:extLst>
          </p:cNvPr>
          <p:cNvSpPr txBox="1"/>
          <p:nvPr/>
        </p:nvSpPr>
        <p:spPr>
          <a:xfrm>
            <a:off x="962764" y="3414571"/>
            <a:ext cx="290464" cy="276999"/>
          </a:xfrm>
          <a:prstGeom prst="rect">
            <a:avLst/>
          </a:prstGeom>
          <a:noFill/>
        </p:spPr>
        <p:txBody>
          <a:bodyPr wrap="none" rtlCol="0">
            <a:spAutoFit/>
          </a:bodyPr>
          <a:lstStyle/>
          <a:p>
            <a:r>
              <a:rPr lang="es-PE" sz="1200" dirty="0"/>
              <a:t>Si</a:t>
            </a:r>
          </a:p>
        </p:txBody>
      </p:sp>
      <p:sp>
        <p:nvSpPr>
          <p:cNvPr id="17" name="CuadroTexto 16">
            <a:extLst>
              <a:ext uri="{FF2B5EF4-FFF2-40B4-BE49-F238E27FC236}">
                <a16:creationId xmlns:a16="http://schemas.microsoft.com/office/drawing/2014/main" id="{74EA261D-DE3C-C540-98B9-2F7F8DF6E61C}"/>
              </a:ext>
            </a:extLst>
          </p:cNvPr>
          <p:cNvSpPr txBox="1"/>
          <p:nvPr/>
        </p:nvSpPr>
        <p:spPr>
          <a:xfrm>
            <a:off x="872579" y="4910460"/>
            <a:ext cx="365806" cy="276999"/>
          </a:xfrm>
          <a:prstGeom prst="rect">
            <a:avLst/>
          </a:prstGeom>
          <a:noFill/>
        </p:spPr>
        <p:txBody>
          <a:bodyPr wrap="none" rtlCol="0">
            <a:spAutoFit/>
          </a:bodyPr>
          <a:lstStyle/>
          <a:p>
            <a:r>
              <a:rPr lang="es-PE" sz="1200" dirty="0"/>
              <a:t>No</a:t>
            </a:r>
          </a:p>
        </p:txBody>
      </p:sp>
      <p:sp>
        <p:nvSpPr>
          <p:cNvPr id="18" name="CuadroTexto 17">
            <a:extLst>
              <a:ext uri="{FF2B5EF4-FFF2-40B4-BE49-F238E27FC236}">
                <a16:creationId xmlns:a16="http://schemas.microsoft.com/office/drawing/2014/main" id="{D5A958A6-727D-3444-8F5E-F63F9014C445}"/>
              </a:ext>
            </a:extLst>
          </p:cNvPr>
          <p:cNvSpPr txBox="1"/>
          <p:nvPr/>
        </p:nvSpPr>
        <p:spPr>
          <a:xfrm>
            <a:off x="633026" y="92332"/>
            <a:ext cx="808876" cy="276999"/>
          </a:xfrm>
          <a:prstGeom prst="rect">
            <a:avLst/>
          </a:prstGeom>
          <a:noFill/>
        </p:spPr>
        <p:txBody>
          <a:bodyPr wrap="none" rtlCol="0">
            <a:spAutoFit/>
          </a:bodyPr>
          <a:lstStyle/>
          <a:p>
            <a:r>
              <a:rPr lang="es-PE" sz="1200" dirty="0"/>
              <a:t>Priorizada</a:t>
            </a:r>
          </a:p>
        </p:txBody>
      </p:sp>
      <p:cxnSp>
        <p:nvCxnSpPr>
          <p:cNvPr id="23" name="Conector recto 22">
            <a:extLst>
              <a:ext uri="{FF2B5EF4-FFF2-40B4-BE49-F238E27FC236}">
                <a16:creationId xmlns:a16="http://schemas.microsoft.com/office/drawing/2014/main" id="{8B6920DF-028F-BD48-B021-7B829741CE62}"/>
              </a:ext>
            </a:extLst>
          </p:cNvPr>
          <p:cNvCxnSpPr>
            <a:cxnSpLocks/>
          </p:cNvCxnSpPr>
          <p:nvPr/>
        </p:nvCxnSpPr>
        <p:spPr>
          <a:xfrm flipV="1">
            <a:off x="1672755" y="2230588"/>
            <a:ext cx="994245" cy="88433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76319FBC-4E8C-2D4D-B8A1-0FA1C079F1D9}"/>
              </a:ext>
            </a:extLst>
          </p:cNvPr>
          <p:cNvCxnSpPr>
            <a:cxnSpLocks/>
          </p:cNvCxnSpPr>
          <p:nvPr/>
        </p:nvCxnSpPr>
        <p:spPr>
          <a:xfrm>
            <a:off x="1626131" y="5555060"/>
            <a:ext cx="985666" cy="3637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39D90A4D-024D-2941-ACF6-4D6D28D663A7}"/>
              </a:ext>
            </a:extLst>
          </p:cNvPr>
          <p:cNvCxnSpPr>
            <a:cxnSpLocks/>
          </p:cNvCxnSpPr>
          <p:nvPr/>
        </p:nvCxnSpPr>
        <p:spPr>
          <a:xfrm>
            <a:off x="1666294" y="3113224"/>
            <a:ext cx="1007089" cy="1671469"/>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3EBDEA2B-14B7-A240-8428-DCE861415456}"/>
              </a:ext>
            </a:extLst>
          </p:cNvPr>
          <p:cNvCxnSpPr>
            <a:cxnSpLocks/>
          </p:cNvCxnSpPr>
          <p:nvPr/>
        </p:nvCxnSpPr>
        <p:spPr>
          <a:xfrm>
            <a:off x="1615088" y="5553672"/>
            <a:ext cx="1051823" cy="706604"/>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CuadroTexto 37">
            <a:extLst>
              <a:ext uri="{FF2B5EF4-FFF2-40B4-BE49-F238E27FC236}">
                <a16:creationId xmlns:a16="http://schemas.microsoft.com/office/drawing/2014/main" id="{C0ABC644-8FE0-4D4F-A166-BA7A3E821FA6}"/>
              </a:ext>
            </a:extLst>
          </p:cNvPr>
          <p:cNvSpPr txBox="1"/>
          <p:nvPr/>
        </p:nvSpPr>
        <p:spPr>
          <a:xfrm>
            <a:off x="1603970" y="26794"/>
            <a:ext cx="950481" cy="1015663"/>
          </a:xfrm>
          <a:prstGeom prst="rect">
            <a:avLst/>
          </a:prstGeom>
          <a:noFill/>
        </p:spPr>
        <p:txBody>
          <a:bodyPr wrap="square" rtlCol="0">
            <a:spAutoFit/>
          </a:bodyPr>
          <a:lstStyle/>
          <a:p>
            <a:pPr algn="ctr"/>
            <a:r>
              <a:rPr lang="es-PE" sz="1200" dirty="0"/>
              <a:t>Impacto (efectividad de la medida; alcance)</a:t>
            </a:r>
          </a:p>
        </p:txBody>
      </p:sp>
      <p:sp>
        <p:nvSpPr>
          <p:cNvPr id="39" name="CuadroTexto 38">
            <a:extLst>
              <a:ext uri="{FF2B5EF4-FFF2-40B4-BE49-F238E27FC236}">
                <a16:creationId xmlns:a16="http://schemas.microsoft.com/office/drawing/2014/main" id="{9F7F8319-0675-B647-B22F-EE6EFFC284CD}"/>
              </a:ext>
            </a:extLst>
          </p:cNvPr>
          <p:cNvSpPr txBox="1"/>
          <p:nvPr/>
        </p:nvSpPr>
        <p:spPr>
          <a:xfrm>
            <a:off x="1877681" y="2357356"/>
            <a:ext cx="441275" cy="276999"/>
          </a:xfrm>
          <a:prstGeom prst="rect">
            <a:avLst/>
          </a:prstGeom>
          <a:noFill/>
        </p:spPr>
        <p:txBody>
          <a:bodyPr wrap="none" rtlCol="0">
            <a:spAutoFit/>
          </a:bodyPr>
          <a:lstStyle/>
          <a:p>
            <a:r>
              <a:rPr lang="es-PE" sz="1200" dirty="0"/>
              <a:t>Alto</a:t>
            </a:r>
          </a:p>
        </p:txBody>
      </p:sp>
      <p:sp>
        <p:nvSpPr>
          <p:cNvPr id="40" name="CuadroTexto 39">
            <a:extLst>
              <a:ext uri="{FF2B5EF4-FFF2-40B4-BE49-F238E27FC236}">
                <a16:creationId xmlns:a16="http://schemas.microsoft.com/office/drawing/2014/main" id="{1DBAC978-CCCE-C449-B887-AC2A40A97D7C}"/>
              </a:ext>
            </a:extLst>
          </p:cNvPr>
          <p:cNvSpPr txBox="1"/>
          <p:nvPr/>
        </p:nvSpPr>
        <p:spPr>
          <a:xfrm>
            <a:off x="1858574" y="4993249"/>
            <a:ext cx="441275" cy="276999"/>
          </a:xfrm>
          <a:prstGeom prst="rect">
            <a:avLst/>
          </a:prstGeom>
          <a:noFill/>
        </p:spPr>
        <p:txBody>
          <a:bodyPr wrap="none" rtlCol="0">
            <a:spAutoFit/>
          </a:bodyPr>
          <a:lstStyle/>
          <a:p>
            <a:r>
              <a:rPr lang="es-PE" sz="1200" dirty="0"/>
              <a:t>Alto</a:t>
            </a:r>
          </a:p>
        </p:txBody>
      </p:sp>
      <p:sp>
        <p:nvSpPr>
          <p:cNvPr id="41" name="CuadroTexto 40">
            <a:extLst>
              <a:ext uri="{FF2B5EF4-FFF2-40B4-BE49-F238E27FC236}">
                <a16:creationId xmlns:a16="http://schemas.microsoft.com/office/drawing/2014/main" id="{E1AA85E6-3D28-5041-BC44-7B9EC6FDAE75}"/>
              </a:ext>
            </a:extLst>
          </p:cNvPr>
          <p:cNvSpPr txBox="1"/>
          <p:nvPr/>
        </p:nvSpPr>
        <p:spPr>
          <a:xfrm>
            <a:off x="1620651" y="4038614"/>
            <a:ext cx="460382" cy="276999"/>
          </a:xfrm>
          <a:prstGeom prst="rect">
            <a:avLst/>
          </a:prstGeom>
          <a:noFill/>
        </p:spPr>
        <p:txBody>
          <a:bodyPr wrap="none" rtlCol="0">
            <a:spAutoFit/>
          </a:bodyPr>
          <a:lstStyle/>
          <a:p>
            <a:r>
              <a:rPr lang="es-PE" sz="1200" dirty="0"/>
              <a:t>Bajo</a:t>
            </a:r>
          </a:p>
        </p:txBody>
      </p:sp>
      <p:sp>
        <p:nvSpPr>
          <p:cNvPr id="42" name="CuadroTexto 41">
            <a:extLst>
              <a:ext uri="{FF2B5EF4-FFF2-40B4-BE49-F238E27FC236}">
                <a16:creationId xmlns:a16="http://schemas.microsoft.com/office/drawing/2014/main" id="{714759A7-6F27-ED41-9B34-9184482CB47F}"/>
              </a:ext>
            </a:extLst>
          </p:cNvPr>
          <p:cNvSpPr txBox="1"/>
          <p:nvPr/>
        </p:nvSpPr>
        <p:spPr>
          <a:xfrm>
            <a:off x="1858574" y="5844908"/>
            <a:ext cx="460382" cy="276999"/>
          </a:xfrm>
          <a:prstGeom prst="rect">
            <a:avLst/>
          </a:prstGeom>
          <a:noFill/>
        </p:spPr>
        <p:txBody>
          <a:bodyPr wrap="none" rtlCol="0">
            <a:spAutoFit/>
          </a:bodyPr>
          <a:lstStyle/>
          <a:p>
            <a:r>
              <a:rPr lang="es-PE" sz="1200" dirty="0"/>
              <a:t>Bajo</a:t>
            </a:r>
          </a:p>
        </p:txBody>
      </p:sp>
      <p:sp>
        <p:nvSpPr>
          <p:cNvPr id="43" name="CuadroTexto 42">
            <a:extLst>
              <a:ext uri="{FF2B5EF4-FFF2-40B4-BE49-F238E27FC236}">
                <a16:creationId xmlns:a16="http://schemas.microsoft.com/office/drawing/2014/main" id="{858A86A9-DA4D-4C4F-B685-BA13BA35A451}"/>
              </a:ext>
            </a:extLst>
          </p:cNvPr>
          <p:cNvSpPr txBox="1"/>
          <p:nvPr/>
        </p:nvSpPr>
        <p:spPr>
          <a:xfrm>
            <a:off x="2611797" y="20226"/>
            <a:ext cx="1110343" cy="1200329"/>
          </a:xfrm>
          <a:prstGeom prst="rect">
            <a:avLst/>
          </a:prstGeom>
          <a:noFill/>
        </p:spPr>
        <p:txBody>
          <a:bodyPr wrap="square" rtlCol="0">
            <a:spAutoFit/>
          </a:bodyPr>
          <a:lstStyle/>
          <a:p>
            <a:pPr algn="ctr"/>
            <a:r>
              <a:rPr lang="es-PE" sz="1200" dirty="0"/>
              <a:t>Potencial</a:t>
            </a:r>
          </a:p>
          <a:p>
            <a:pPr algn="ctr"/>
            <a:r>
              <a:rPr lang="es-PE" sz="1200" dirty="0"/>
              <a:t>Transformador</a:t>
            </a:r>
          </a:p>
          <a:p>
            <a:pPr algn="ctr"/>
            <a:r>
              <a:rPr lang="es-PE" sz="1200" dirty="0"/>
              <a:t>(sistémico; replicable; escalable; sustentable)</a:t>
            </a:r>
          </a:p>
        </p:txBody>
      </p:sp>
      <p:cxnSp>
        <p:nvCxnSpPr>
          <p:cNvPr id="44" name="Conector recto 43">
            <a:extLst>
              <a:ext uri="{FF2B5EF4-FFF2-40B4-BE49-F238E27FC236}">
                <a16:creationId xmlns:a16="http://schemas.microsoft.com/office/drawing/2014/main" id="{55E6CD43-3EC9-8242-B4D5-0B0ED2A385E1}"/>
              </a:ext>
            </a:extLst>
          </p:cNvPr>
          <p:cNvCxnSpPr>
            <a:cxnSpLocks/>
          </p:cNvCxnSpPr>
          <p:nvPr/>
        </p:nvCxnSpPr>
        <p:spPr>
          <a:xfrm flipV="1">
            <a:off x="2667000" y="1839821"/>
            <a:ext cx="1088571" cy="390768"/>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23D38B06-3206-124D-A81B-5C35FBB27BB8}"/>
              </a:ext>
            </a:extLst>
          </p:cNvPr>
          <p:cNvCxnSpPr>
            <a:cxnSpLocks/>
          </p:cNvCxnSpPr>
          <p:nvPr/>
        </p:nvCxnSpPr>
        <p:spPr>
          <a:xfrm flipV="1">
            <a:off x="2696032" y="4645062"/>
            <a:ext cx="991745" cy="110139"/>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7BBD5918-EE28-A248-A8E9-3FEE33DD5611}"/>
              </a:ext>
            </a:extLst>
          </p:cNvPr>
          <p:cNvCxnSpPr>
            <a:cxnSpLocks/>
          </p:cNvCxnSpPr>
          <p:nvPr/>
        </p:nvCxnSpPr>
        <p:spPr>
          <a:xfrm flipV="1">
            <a:off x="2618383" y="5591436"/>
            <a:ext cx="1014486" cy="237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1821932E-E6BA-244D-B2F7-C2C3D426CDC7}"/>
              </a:ext>
            </a:extLst>
          </p:cNvPr>
          <p:cNvCxnSpPr>
            <a:cxnSpLocks/>
          </p:cNvCxnSpPr>
          <p:nvPr/>
        </p:nvCxnSpPr>
        <p:spPr>
          <a:xfrm>
            <a:off x="2666911" y="6256760"/>
            <a:ext cx="1026015" cy="16519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E432A66B-5E58-F147-B226-B7C57E9EA9DD}"/>
              </a:ext>
            </a:extLst>
          </p:cNvPr>
          <p:cNvCxnSpPr>
            <a:cxnSpLocks/>
          </p:cNvCxnSpPr>
          <p:nvPr/>
        </p:nvCxnSpPr>
        <p:spPr>
          <a:xfrm>
            <a:off x="2667000" y="2234105"/>
            <a:ext cx="1066580" cy="1565438"/>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1C66B8BB-9F0E-B84E-8956-9B81A48B2059}"/>
              </a:ext>
            </a:extLst>
          </p:cNvPr>
          <p:cNvCxnSpPr>
            <a:cxnSpLocks/>
          </p:cNvCxnSpPr>
          <p:nvPr/>
        </p:nvCxnSpPr>
        <p:spPr>
          <a:xfrm>
            <a:off x="2688691" y="4766106"/>
            <a:ext cx="998121" cy="190998"/>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70E82AA6-6311-354B-A775-8C0A3827B691}"/>
              </a:ext>
            </a:extLst>
          </p:cNvPr>
          <p:cNvCxnSpPr>
            <a:cxnSpLocks/>
          </p:cNvCxnSpPr>
          <p:nvPr/>
        </p:nvCxnSpPr>
        <p:spPr>
          <a:xfrm>
            <a:off x="2644687" y="5593648"/>
            <a:ext cx="1032116" cy="59898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8965CB79-5617-9B4C-9256-366CC1B6359D}"/>
              </a:ext>
            </a:extLst>
          </p:cNvPr>
          <p:cNvCxnSpPr>
            <a:cxnSpLocks/>
            <a:endCxn id="90" idx="3"/>
          </p:cNvCxnSpPr>
          <p:nvPr/>
        </p:nvCxnSpPr>
        <p:spPr>
          <a:xfrm>
            <a:off x="2666911" y="6262488"/>
            <a:ext cx="691735" cy="332777"/>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CuadroTexto 83">
            <a:extLst>
              <a:ext uri="{FF2B5EF4-FFF2-40B4-BE49-F238E27FC236}">
                <a16:creationId xmlns:a16="http://schemas.microsoft.com/office/drawing/2014/main" id="{2B1170D2-571C-334A-8B1E-ED228DDD987E}"/>
              </a:ext>
            </a:extLst>
          </p:cNvPr>
          <p:cNvSpPr txBox="1"/>
          <p:nvPr/>
        </p:nvSpPr>
        <p:spPr>
          <a:xfrm>
            <a:off x="2887549" y="1770751"/>
            <a:ext cx="441275" cy="276999"/>
          </a:xfrm>
          <a:prstGeom prst="rect">
            <a:avLst/>
          </a:prstGeom>
          <a:noFill/>
        </p:spPr>
        <p:txBody>
          <a:bodyPr wrap="none" rtlCol="0">
            <a:spAutoFit/>
          </a:bodyPr>
          <a:lstStyle/>
          <a:p>
            <a:r>
              <a:rPr lang="es-PE" sz="1200" dirty="0"/>
              <a:t>Alto</a:t>
            </a:r>
          </a:p>
        </p:txBody>
      </p:sp>
      <p:sp>
        <p:nvSpPr>
          <p:cNvPr id="85" name="CuadroTexto 84">
            <a:extLst>
              <a:ext uri="{FF2B5EF4-FFF2-40B4-BE49-F238E27FC236}">
                <a16:creationId xmlns:a16="http://schemas.microsoft.com/office/drawing/2014/main" id="{D714F75B-8550-A74A-96ED-4A5E9D6F4072}"/>
              </a:ext>
            </a:extLst>
          </p:cNvPr>
          <p:cNvSpPr txBox="1"/>
          <p:nvPr/>
        </p:nvSpPr>
        <p:spPr>
          <a:xfrm>
            <a:off x="2770010" y="4398364"/>
            <a:ext cx="441275" cy="276999"/>
          </a:xfrm>
          <a:prstGeom prst="rect">
            <a:avLst/>
          </a:prstGeom>
          <a:noFill/>
        </p:spPr>
        <p:txBody>
          <a:bodyPr wrap="none" rtlCol="0">
            <a:spAutoFit/>
          </a:bodyPr>
          <a:lstStyle/>
          <a:p>
            <a:r>
              <a:rPr lang="es-PE" sz="1200" dirty="0"/>
              <a:t>Alto</a:t>
            </a:r>
          </a:p>
        </p:txBody>
      </p:sp>
      <p:sp>
        <p:nvSpPr>
          <p:cNvPr id="86" name="CuadroTexto 85">
            <a:extLst>
              <a:ext uri="{FF2B5EF4-FFF2-40B4-BE49-F238E27FC236}">
                <a16:creationId xmlns:a16="http://schemas.microsoft.com/office/drawing/2014/main" id="{BD342017-0E44-D04C-B5D3-7C99B21C8A56}"/>
              </a:ext>
            </a:extLst>
          </p:cNvPr>
          <p:cNvSpPr txBox="1"/>
          <p:nvPr/>
        </p:nvSpPr>
        <p:spPr>
          <a:xfrm>
            <a:off x="2833883" y="5178062"/>
            <a:ext cx="441275" cy="276999"/>
          </a:xfrm>
          <a:prstGeom prst="rect">
            <a:avLst/>
          </a:prstGeom>
          <a:noFill/>
        </p:spPr>
        <p:txBody>
          <a:bodyPr wrap="none" rtlCol="0">
            <a:spAutoFit/>
          </a:bodyPr>
          <a:lstStyle/>
          <a:p>
            <a:r>
              <a:rPr lang="es-PE" sz="1200" dirty="0"/>
              <a:t>Alto</a:t>
            </a:r>
          </a:p>
        </p:txBody>
      </p:sp>
      <p:sp>
        <p:nvSpPr>
          <p:cNvPr id="87" name="CuadroTexto 86">
            <a:extLst>
              <a:ext uri="{FF2B5EF4-FFF2-40B4-BE49-F238E27FC236}">
                <a16:creationId xmlns:a16="http://schemas.microsoft.com/office/drawing/2014/main" id="{8EE90892-7EC4-424D-A125-A768D9E2AB13}"/>
              </a:ext>
            </a:extLst>
          </p:cNvPr>
          <p:cNvSpPr txBox="1"/>
          <p:nvPr/>
        </p:nvSpPr>
        <p:spPr>
          <a:xfrm>
            <a:off x="2887548" y="6002104"/>
            <a:ext cx="441275" cy="276999"/>
          </a:xfrm>
          <a:prstGeom prst="rect">
            <a:avLst/>
          </a:prstGeom>
          <a:noFill/>
        </p:spPr>
        <p:txBody>
          <a:bodyPr wrap="none" rtlCol="0">
            <a:spAutoFit/>
          </a:bodyPr>
          <a:lstStyle/>
          <a:p>
            <a:r>
              <a:rPr lang="es-PE" sz="1200" dirty="0"/>
              <a:t>Alto</a:t>
            </a:r>
          </a:p>
        </p:txBody>
      </p:sp>
      <p:sp>
        <p:nvSpPr>
          <p:cNvPr id="88" name="CuadroTexto 87">
            <a:extLst>
              <a:ext uri="{FF2B5EF4-FFF2-40B4-BE49-F238E27FC236}">
                <a16:creationId xmlns:a16="http://schemas.microsoft.com/office/drawing/2014/main" id="{19C6135C-E6D6-E840-B625-860D775C2B9C}"/>
              </a:ext>
            </a:extLst>
          </p:cNvPr>
          <p:cNvSpPr txBox="1"/>
          <p:nvPr/>
        </p:nvSpPr>
        <p:spPr>
          <a:xfrm>
            <a:off x="2696032" y="2789328"/>
            <a:ext cx="460382" cy="276999"/>
          </a:xfrm>
          <a:prstGeom prst="rect">
            <a:avLst/>
          </a:prstGeom>
          <a:noFill/>
        </p:spPr>
        <p:txBody>
          <a:bodyPr wrap="none" rtlCol="0">
            <a:spAutoFit/>
          </a:bodyPr>
          <a:lstStyle/>
          <a:p>
            <a:r>
              <a:rPr lang="es-PE" sz="1200" dirty="0"/>
              <a:t>Bajo</a:t>
            </a:r>
          </a:p>
        </p:txBody>
      </p:sp>
      <p:sp>
        <p:nvSpPr>
          <p:cNvPr id="89" name="CuadroTexto 88">
            <a:extLst>
              <a:ext uri="{FF2B5EF4-FFF2-40B4-BE49-F238E27FC236}">
                <a16:creationId xmlns:a16="http://schemas.microsoft.com/office/drawing/2014/main" id="{2E220878-C354-B843-B11B-6AF3B7C4B12F}"/>
              </a:ext>
            </a:extLst>
          </p:cNvPr>
          <p:cNvSpPr txBox="1"/>
          <p:nvPr/>
        </p:nvSpPr>
        <p:spPr>
          <a:xfrm>
            <a:off x="2688691" y="5687417"/>
            <a:ext cx="460382" cy="276999"/>
          </a:xfrm>
          <a:prstGeom prst="rect">
            <a:avLst/>
          </a:prstGeom>
          <a:noFill/>
        </p:spPr>
        <p:txBody>
          <a:bodyPr wrap="none" rtlCol="0">
            <a:spAutoFit/>
          </a:bodyPr>
          <a:lstStyle/>
          <a:p>
            <a:r>
              <a:rPr lang="es-PE" sz="1200" dirty="0"/>
              <a:t>Bajo</a:t>
            </a:r>
          </a:p>
        </p:txBody>
      </p:sp>
      <p:sp>
        <p:nvSpPr>
          <p:cNvPr id="90" name="CuadroTexto 89">
            <a:extLst>
              <a:ext uri="{FF2B5EF4-FFF2-40B4-BE49-F238E27FC236}">
                <a16:creationId xmlns:a16="http://schemas.microsoft.com/office/drawing/2014/main" id="{DF673E36-31BD-7D46-9933-5FB5AB79A00E}"/>
              </a:ext>
            </a:extLst>
          </p:cNvPr>
          <p:cNvSpPr txBox="1"/>
          <p:nvPr/>
        </p:nvSpPr>
        <p:spPr>
          <a:xfrm>
            <a:off x="2898264" y="6456765"/>
            <a:ext cx="460382" cy="276999"/>
          </a:xfrm>
          <a:prstGeom prst="rect">
            <a:avLst/>
          </a:prstGeom>
          <a:noFill/>
        </p:spPr>
        <p:txBody>
          <a:bodyPr wrap="none" rtlCol="0">
            <a:spAutoFit/>
          </a:bodyPr>
          <a:lstStyle/>
          <a:p>
            <a:r>
              <a:rPr lang="es-PE" sz="1200" dirty="0"/>
              <a:t>Bajo</a:t>
            </a:r>
          </a:p>
        </p:txBody>
      </p:sp>
      <p:sp>
        <p:nvSpPr>
          <p:cNvPr id="91" name="CuadroTexto 90">
            <a:extLst>
              <a:ext uri="{FF2B5EF4-FFF2-40B4-BE49-F238E27FC236}">
                <a16:creationId xmlns:a16="http://schemas.microsoft.com/office/drawing/2014/main" id="{1E304FB2-D9E7-7F4F-8EA0-B7E95C937177}"/>
              </a:ext>
            </a:extLst>
          </p:cNvPr>
          <p:cNvSpPr txBox="1"/>
          <p:nvPr/>
        </p:nvSpPr>
        <p:spPr>
          <a:xfrm>
            <a:off x="2635067" y="4814589"/>
            <a:ext cx="460382" cy="276999"/>
          </a:xfrm>
          <a:prstGeom prst="rect">
            <a:avLst/>
          </a:prstGeom>
          <a:noFill/>
        </p:spPr>
        <p:txBody>
          <a:bodyPr wrap="none" rtlCol="0">
            <a:spAutoFit/>
          </a:bodyPr>
          <a:lstStyle/>
          <a:p>
            <a:r>
              <a:rPr lang="es-PE" sz="1200" dirty="0"/>
              <a:t>Bajo</a:t>
            </a:r>
          </a:p>
        </p:txBody>
      </p:sp>
      <p:sp>
        <p:nvSpPr>
          <p:cNvPr id="93" name="CuadroTexto 92">
            <a:extLst>
              <a:ext uri="{FF2B5EF4-FFF2-40B4-BE49-F238E27FC236}">
                <a16:creationId xmlns:a16="http://schemas.microsoft.com/office/drawing/2014/main" id="{3F0AE3ED-94C4-394B-98C0-19AAF1540277}"/>
              </a:ext>
            </a:extLst>
          </p:cNvPr>
          <p:cNvSpPr txBox="1"/>
          <p:nvPr/>
        </p:nvSpPr>
        <p:spPr>
          <a:xfrm>
            <a:off x="3764746" y="-1635"/>
            <a:ext cx="1023257" cy="646331"/>
          </a:xfrm>
          <a:prstGeom prst="rect">
            <a:avLst/>
          </a:prstGeom>
          <a:noFill/>
        </p:spPr>
        <p:txBody>
          <a:bodyPr wrap="square" rtlCol="0">
            <a:spAutoFit/>
          </a:bodyPr>
          <a:lstStyle/>
          <a:p>
            <a:pPr algn="ctr"/>
            <a:r>
              <a:rPr lang="es-PE" sz="1200" dirty="0"/>
              <a:t>Apropiación del país (NDC-Planes)</a:t>
            </a:r>
          </a:p>
        </p:txBody>
      </p:sp>
      <p:cxnSp>
        <p:nvCxnSpPr>
          <p:cNvPr id="95" name="Conector recto 94">
            <a:extLst>
              <a:ext uri="{FF2B5EF4-FFF2-40B4-BE49-F238E27FC236}">
                <a16:creationId xmlns:a16="http://schemas.microsoft.com/office/drawing/2014/main" id="{0A6C0EE7-F4F1-B94B-A26D-EABFBADB0F5D}"/>
              </a:ext>
            </a:extLst>
          </p:cNvPr>
          <p:cNvCxnSpPr>
            <a:cxnSpLocks/>
          </p:cNvCxnSpPr>
          <p:nvPr/>
        </p:nvCxnSpPr>
        <p:spPr>
          <a:xfrm flipV="1">
            <a:off x="3755571" y="1449051"/>
            <a:ext cx="1088571" cy="390768"/>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1F0FFAB7-DAB0-A04B-81A8-2070EDF69A1E}"/>
              </a:ext>
            </a:extLst>
          </p:cNvPr>
          <p:cNvCxnSpPr>
            <a:cxnSpLocks/>
          </p:cNvCxnSpPr>
          <p:nvPr/>
        </p:nvCxnSpPr>
        <p:spPr>
          <a:xfrm flipV="1">
            <a:off x="3740391" y="3515008"/>
            <a:ext cx="1115746" cy="27903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3F2532A9-B9A9-1046-BA9D-2CFA73CD7120}"/>
              </a:ext>
            </a:extLst>
          </p:cNvPr>
          <p:cNvCxnSpPr>
            <a:cxnSpLocks/>
          </p:cNvCxnSpPr>
          <p:nvPr/>
        </p:nvCxnSpPr>
        <p:spPr>
          <a:xfrm flipV="1">
            <a:off x="3682047" y="4536863"/>
            <a:ext cx="1116083" cy="10589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8" name="Conector recto 97">
            <a:extLst>
              <a:ext uri="{FF2B5EF4-FFF2-40B4-BE49-F238E27FC236}">
                <a16:creationId xmlns:a16="http://schemas.microsoft.com/office/drawing/2014/main" id="{48FEAFED-DA7E-5E4E-A02A-7A6CEEBC4D0D}"/>
              </a:ext>
            </a:extLst>
          </p:cNvPr>
          <p:cNvCxnSpPr>
            <a:cxnSpLocks/>
          </p:cNvCxnSpPr>
          <p:nvPr/>
        </p:nvCxnSpPr>
        <p:spPr>
          <a:xfrm flipV="1">
            <a:off x="3678936" y="4950553"/>
            <a:ext cx="1070611" cy="2628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id="{4BD161CD-7A83-9C4D-8BD8-F734BC68C167}"/>
              </a:ext>
            </a:extLst>
          </p:cNvPr>
          <p:cNvCxnSpPr>
            <a:cxnSpLocks/>
          </p:cNvCxnSpPr>
          <p:nvPr/>
        </p:nvCxnSpPr>
        <p:spPr>
          <a:xfrm>
            <a:off x="3650870" y="5566553"/>
            <a:ext cx="1236215" cy="11825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5C5F84FE-28F6-3D4B-9BDA-16260343A32D}"/>
              </a:ext>
            </a:extLst>
          </p:cNvPr>
          <p:cNvCxnSpPr>
            <a:cxnSpLocks/>
          </p:cNvCxnSpPr>
          <p:nvPr/>
        </p:nvCxnSpPr>
        <p:spPr>
          <a:xfrm>
            <a:off x="3708790" y="6197731"/>
            <a:ext cx="1130661" cy="73898"/>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id="{DF0B5918-B0B3-6641-AC33-AADCC9F56B84}"/>
              </a:ext>
            </a:extLst>
          </p:cNvPr>
          <p:cNvCxnSpPr>
            <a:cxnSpLocks/>
          </p:cNvCxnSpPr>
          <p:nvPr/>
        </p:nvCxnSpPr>
        <p:spPr>
          <a:xfrm>
            <a:off x="3699950" y="6439929"/>
            <a:ext cx="1139501" cy="76989"/>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811E850D-FEE4-E843-9DB3-69C0367727E4}"/>
              </a:ext>
            </a:extLst>
          </p:cNvPr>
          <p:cNvCxnSpPr>
            <a:cxnSpLocks/>
          </p:cNvCxnSpPr>
          <p:nvPr/>
        </p:nvCxnSpPr>
        <p:spPr>
          <a:xfrm>
            <a:off x="3755482" y="1850871"/>
            <a:ext cx="1128181" cy="925329"/>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5" name="Conector recto 104">
            <a:extLst>
              <a:ext uri="{FF2B5EF4-FFF2-40B4-BE49-F238E27FC236}">
                <a16:creationId xmlns:a16="http://schemas.microsoft.com/office/drawing/2014/main" id="{232C98E4-A4D4-994E-877F-61A9DEE81C44}"/>
              </a:ext>
            </a:extLst>
          </p:cNvPr>
          <p:cNvCxnSpPr>
            <a:cxnSpLocks/>
          </p:cNvCxnSpPr>
          <p:nvPr/>
        </p:nvCxnSpPr>
        <p:spPr>
          <a:xfrm>
            <a:off x="3757802" y="3810752"/>
            <a:ext cx="1115835" cy="52334"/>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0" name="Conector recto 109">
            <a:extLst>
              <a:ext uri="{FF2B5EF4-FFF2-40B4-BE49-F238E27FC236}">
                <a16:creationId xmlns:a16="http://schemas.microsoft.com/office/drawing/2014/main" id="{747F3986-6E55-0F4B-8D8F-88525B1AAB59}"/>
              </a:ext>
            </a:extLst>
          </p:cNvPr>
          <p:cNvCxnSpPr>
            <a:cxnSpLocks/>
          </p:cNvCxnSpPr>
          <p:nvPr/>
        </p:nvCxnSpPr>
        <p:spPr>
          <a:xfrm>
            <a:off x="3711489" y="4643692"/>
            <a:ext cx="1027952" cy="100170"/>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1" name="Conector recto 110">
            <a:extLst>
              <a:ext uri="{FF2B5EF4-FFF2-40B4-BE49-F238E27FC236}">
                <a16:creationId xmlns:a16="http://schemas.microsoft.com/office/drawing/2014/main" id="{925FD8ED-393E-B446-B63B-A0DA0E9A22FD}"/>
              </a:ext>
            </a:extLst>
          </p:cNvPr>
          <p:cNvCxnSpPr>
            <a:cxnSpLocks/>
          </p:cNvCxnSpPr>
          <p:nvPr/>
        </p:nvCxnSpPr>
        <p:spPr>
          <a:xfrm>
            <a:off x="3663069" y="4986865"/>
            <a:ext cx="581543" cy="251820"/>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3" name="Conector recto 112">
            <a:extLst>
              <a:ext uri="{FF2B5EF4-FFF2-40B4-BE49-F238E27FC236}">
                <a16:creationId xmlns:a16="http://schemas.microsoft.com/office/drawing/2014/main" id="{6FE47B9B-AB52-1248-9FDA-FD3C98F4874D}"/>
              </a:ext>
            </a:extLst>
          </p:cNvPr>
          <p:cNvCxnSpPr>
            <a:cxnSpLocks/>
          </p:cNvCxnSpPr>
          <p:nvPr/>
        </p:nvCxnSpPr>
        <p:spPr>
          <a:xfrm>
            <a:off x="3654649" y="5593704"/>
            <a:ext cx="1212379" cy="442297"/>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5" name="Conector recto 114">
            <a:extLst>
              <a:ext uri="{FF2B5EF4-FFF2-40B4-BE49-F238E27FC236}">
                <a16:creationId xmlns:a16="http://schemas.microsoft.com/office/drawing/2014/main" id="{38F10924-87F3-8045-B6D9-0506D2614302}"/>
              </a:ext>
            </a:extLst>
          </p:cNvPr>
          <p:cNvCxnSpPr>
            <a:cxnSpLocks/>
          </p:cNvCxnSpPr>
          <p:nvPr/>
        </p:nvCxnSpPr>
        <p:spPr>
          <a:xfrm>
            <a:off x="3705490" y="6406215"/>
            <a:ext cx="431146" cy="363728"/>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6" name="Conector recto 115">
            <a:extLst>
              <a:ext uri="{FF2B5EF4-FFF2-40B4-BE49-F238E27FC236}">
                <a16:creationId xmlns:a16="http://schemas.microsoft.com/office/drawing/2014/main" id="{D66C9C81-1FE4-DD4F-8647-179EAEC49C2E}"/>
              </a:ext>
            </a:extLst>
          </p:cNvPr>
          <p:cNvCxnSpPr>
            <a:cxnSpLocks/>
          </p:cNvCxnSpPr>
          <p:nvPr/>
        </p:nvCxnSpPr>
        <p:spPr>
          <a:xfrm>
            <a:off x="3681213" y="6195107"/>
            <a:ext cx="544252" cy="176300"/>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27" name="CuadroTexto 126">
            <a:extLst>
              <a:ext uri="{FF2B5EF4-FFF2-40B4-BE49-F238E27FC236}">
                <a16:creationId xmlns:a16="http://schemas.microsoft.com/office/drawing/2014/main" id="{02ABFDDA-259A-784E-9655-8918DC14D5A5}"/>
              </a:ext>
            </a:extLst>
          </p:cNvPr>
          <p:cNvSpPr txBox="1"/>
          <p:nvPr/>
        </p:nvSpPr>
        <p:spPr>
          <a:xfrm>
            <a:off x="3953841" y="1465201"/>
            <a:ext cx="290464" cy="276999"/>
          </a:xfrm>
          <a:prstGeom prst="rect">
            <a:avLst/>
          </a:prstGeom>
          <a:noFill/>
        </p:spPr>
        <p:txBody>
          <a:bodyPr wrap="none" rtlCol="0">
            <a:spAutoFit/>
          </a:bodyPr>
          <a:lstStyle/>
          <a:p>
            <a:r>
              <a:rPr lang="es-PE" sz="1200" dirty="0"/>
              <a:t>Si</a:t>
            </a:r>
          </a:p>
        </p:txBody>
      </p:sp>
      <p:sp>
        <p:nvSpPr>
          <p:cNvPr id="129" name="CuadroTexto 128">
            <a:extLst>
              <a:ext uri="{FF2B5EF4-FFF2-40B4-BE49-F238E27FC236}">
                <a16:creationId xmlns:a16="http://schemas.microsoft.com/office/drawing/2014/main" id="{CFEDCAE9-31C4-1B46-A9F1-E96894B0FFCA}"/>
              </a:ext>
            </a:extLst>
          </p:cNvPr>
          <p:cNvSpPr txBox="1"/>
          <p:nvPr/>
        </p:nvSpPr>
        <p:spPr>
          <a:xfrm>
            <a:off x="3809395" y="2072006"/>
            <a:ext cx="365806" cy="276999"/>
          </a:xfrm>
          <a:prstGeom prst="rect">
            <a:avLst/>
          </a:prstGeom>
          <a:noFill/>
        </p:spPr>
        <p:txBody>
          <a:bodyPr wrap="none" rtlCol="0">
            <a:spAutoFit/>
          </a:bodyPr>
          <a:lstStyle/>
          <a:p>
            <a:r>
              <a:rPr lang="es-PE" sz="1200" dirty="0"/>
              <a:t>No</a:t>
            </a:r>
          </a:p>
        </p:txBody>
      </p:sp>
      <p:sp>
        <p:nvSpPr>
          <p:cNvPr id="131" name="Cruz 130">
            <a:extLst>
              <a:ext uri="{FF2B5EF4-FFF2-40B4-BE49-F238E27FC236}">
                <a16:creationId xmlns:a16="http://schemas.microsoft.com/office/drawing/2014/main" id="{AA8B23BE-A65D-D944-8984-6E541DB3B4BD}"/>
              </a:ext>
            </a:extLst>
          </p:cNvPr>
          <p:cNvSpPr/>
          <p:nvPr/>
        </p:nvSpPr>
        <p:spPr>
          <a:xfrm rot="18896021">
            <a:off x="3359364" y="6454234"/>
            <a:ext cx="380406" cy="395721"/>
          </a:xfrm>
          <a:prstGeom prst="plus">
            <a:avLst>
              <a:gd name="adj" fmla="val 3975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4" name="Cruz 133">
            <a:extLst>
              <a:ext uri="{FF2B5EF4-FFF2-40B4-BE49-F238E27FC236}">
                <a16:creationId xmlns:a16="http://schemas.microsoft.com/office/drawing/2014/main" id="{70A0C842-26DC-3F43-9452-3CCC2C6D8480}"/>
              </a:ext>
            </a:extLst>
          </p:cNvPr>
          <p:cNvSpPr/>
          <p:nvPr/>
        </p:nvSpPr>
        <p:spPr>
          <a:xfrm rot="18896021">
            <a:off x="4248371" y="5080448"/>
            <a:ext cx="380406" cy="395721"/>
          </a:xfrm>
          <a:prstGeom prst="plus">
            <a:avLst>
              <a:gd name="adj" fmla="val 3975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5" name="CuadroTexto 134">
            <a:extLst>
              <a:ext uri="{FF2B5EF4-FFF2-40B4-BE49-F238E27FC236}">
                <a16:creationId xmlns:a16="http://schemas.microsoft.com/office/drawing/2014/main" id="{D43706C6-EA0A-A64F-B0C3-3018412198FE}"/>
              </a:ext>
            </a:extLst>
          </p:cNvPr>
          <p:cNvSpPr txBox="1"/>
          <p:nvPr/>
        </p:nvSpPr>
        <p:spPr>
          <a:xfrm>
            <a:off x="4871317" y="-54987"/>
            <a:ext cx="1275896" cy="1015663"/>
          </a:xfrm>
          <a:prstGeom prst="rect">
            <a:avLst/>
          </a:prstGeom>
          <a:noFill/>
        </p:spPr>
        <p:txBody>
          <a:bodyPr wrap="square" rtlCol="0">
            <a:spAutoFit/>
          </a:bodyPr>
          <a:lstStyle/>
          <a:p>
            <a:pPr algn="ctr"/>
            <a:r>
              <a:rPr lang="es-PE" sz="1200" dirty="0"/>
              <a:t>Eficiencia </a:t>
            </a:r>
          </a:p>
          <a:p>
            <a:pPr algn="ctr"/>
            <a:r>
              <a:rPr lang="es-PE" sz="1200" dirty="0"/>
              <a:t>(costo-efectiva: $/TnCO2 o $/reducción de vulnerabilidad)</a:t>
            </a:r>
          </a:p>
        </p:txBody>
      </p:sp>
      <p:cxnSp>
        <p:nvCxnSpPr>
          <p:cNvPr id="136" name="Conector recto 135">
            <a:extLst>
              <a:ext uri="{FF2B5EF4-FFF2-40B4-BE49-F238E27FC236}">
                <a16:creationId xmlns:a16="http://schemas.microsoft.com/office/drawing/2014/main" id="{FAC6F169-8B02-BB42-86E7-427670AE05C1}"/>
              </a:ext>
            </a:extLst>
          </p:cNvPr>
          <p:cNvCxnSpPr>
            <a:cxnSpLocks/>
          </p:cNvCxnSpPr>
          <p:nvPr/>
        </p:nvCxnSpPr>
        <p:spPr>
          <a:xfrm flipV="1">
            <a:off x="4844142" y="1056428"/>
            <a:ext cx="1088571" cy="390768"/>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7" name="Conector recto 136">
            <a:extLst>
              <a:ext uri="{FF2B5EF4-FFF2-40B4-BE49-F238E27FC236}">
                <a16:creationId xmlns:a16="http://schemas.microsoft.com/office/drawing/2014/main" id="{9279BA23-DEE1-2546-8235-54E43B733E58}"/>
              </a:ext>
            </a:extLst>
          </p:cNvPr>
          <p:cNvCxnSpPr>
            <a:cxnSpLocks/>
          </p:cNvCxnSpPr>
          <p:nvPr/>
        </p:nvCxnSpPr>
        <p:spPr>
          <a:xfrm>
            <a:off x="4844142" y="1447197"/>
            <a:ext cx="1065387" cy="231425"/>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CuadroTexto 137">
            <a:extLst>
              <a:ext uri="{FF2B5EF4-FFF2-40B4-BE49-F238E27FC236}">
                <a16:creationId xmlns:a16="http://schemas.microsoft.com/office/drawing/2014/main" id="{F8EBBAAB-77DB-4646-BBC9-60C33CFF806D}"/>
              </a:ext>
            </a:extLst>
          </p:cNvPr>
          <p:cNvSpPr txBox="1"/>
          <p:nvPr/>
        </p:nvSpPr>
        <p:spPr>
          <a:xfrm>
            <a:off x="5005161" y="1050154"/>
            <a:ext cx="432875" cy="276999"/>
          </a:xfrm>
          <a:prstGeom prst="rect">
            <a:avLst/>
          </a:prstGeom>
          <a:noFill/>
        </p:spPr>
        <p:txBody>
          <a:bodyPr wrap="none" rtlCol="0">
            <a:spAutoFit/>
          </a:bodyPr>
          <a:lstStyle/>
          <a:p>
            <a:r>
              <a:rPr lang="es-PE" sz="1200" dirty="0"/>
              <a:t>Alta</a:t>
            </a:r>
          </a:p>
        </p:txBody>
      </p:sp>
      <p:sp>
        <p:nvSpPr>
          <p:cNvPr id="139" name="CuadroTexto 138">
            <a:extLst>
              <a:ext uri="{FF2B5EF4-FFF2-40B4-BE49-F238E27FC236}">
                <a16:creationId xmlns:a16="http://schemas.microsoft.com/office/drawing/2014/main" id="{2FEE3BEB-D066-1441-94B7-E935B1FCA3B8}"/>
              </a:ext>
            </a:extLst>
          </p:cNvPr>
          <p:cNvSpPr txBox="1"/>
          <p:nvPr/>
        </p:nvSpPr>
        <p:spPr>
          <a:xfrm>
            <a:off x="4920820" y="1584007"/>
            <a:ext cx="452368" cy="276999"/>
          </a:xfrm>
          <a:prstGeom prst="rect">
            <a:avLst/>
          </a:prstGeom>
          <a:noFill/>
        </p:spPr>
        <p:txBody>
          <a:bodyPr wrap="none" rtlCol="0">
            <a:spAutoFit/>
          </a:bodyPr>
          <a:lstStyle/>
          <a:p>
            <a:r>
              <a:rPr lang="es-PE" sz="1200" dirty="0"/>
              <a:t>Baja</a:t>
            </a:r>
          </a:p>
        </p:txBody>
      </p:sp>
      <p:cxnSp>
        <p:nvCxnSpPr>
          <p:cNvPr id="140" name="Conector recto 139">
            <a:extLst>
              <a:ext uri="{FF2B5EF4-FFF2-40B4-BE49-F238E27FC236}">
                <a16:creationId xmlns:a16="http://schemas.microsoft.com/office/drawing/2014/main" id="{F2B0C6C3-A087-E745-A27C-622586C951AF}"/>
              </a:ext>
            </a:extLst>
          </p:cNvPr>
          <p:cNvCxnSpPr>
            <a:cxnSpLocks/>
          </p:cNvCxnSpPr>
          <p:nvPr/>
        </p:nvCxnSpPr>
        <p:spPr>
          <a:xfrm flipV="1">
            <a:off x="4891182" y="2666106"/>
            <a:ext cx="1052104" cy="12844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35831490-EEF0-C848-A9DB-6DC2E08AE1FE}"/>
              </a:ext>
            </a:extLst>
          </p:cNvPr>
          <p:cNvCxnSpPr>
            <a:cxnSpLocks/>
          </p:cNvCxnSpPr>
          <p:nvPr/>
        </p:nvCxnSpPr>
        <p:spPr>
          <a:xfrm>
            <a:off x="4871317" y="2782686"/>
            <a:ext cx="1076066" cy="199764"/>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2" name="Conector recto 141">
            <a:extLst>
              <a:ext uri="{FF2B5EF4-FFF2-40B4-BE49-F238E27FC236}">
                <a16:creationId xmlns:a16="http://schemas.microsoft.com/office/drawing/2014/main" id="{D01E4FED-F9F2-A242-B853-E41E44BA7929}"/>
              </a:ext>
            </a:extLst>
          </p:cNvPr>
          <p:cNvCxnSpPr>
            <a:cxnSpLocks/>
          </p:cNvCxnSpPr>
          <p:nvPr/>
        </p:nvCxnSpPr>
        <p:spPr>
          <a:xfrm flipV="1">
            <a:off x="4861579" y="3366110"/>
            <a:ext cx="1083908" cy="9732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3" name="Conector recto 142">
            <a:extLst>
              <a:ext uri="{FF2B5EF4-FFF2-40B4-BE49-F238E27FC236}">
                <a16:creationId xmlns:a16="http://schemas.microsoft.com/office/drawing/2014/main" id="{F05BBF7C-D1D9-4B45-9EF8-92B0BAC81463}"/>
              </a:ext>
            </a:extLst>
          </p:cNvPr>
          <p:cNvCxnSpPr>
            <a:cxnSpLocks/>
          </p:cNvCxnSpPr>
          <p:nvPr/>
        </p:nvCxnSpPr>
        <p:spPr>
          <a:xfrm>
            <a:off x="4869112" y="3497726"/>
            <a:ext cx="1076557" cy="134490"/>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4" name="Conector recto 143">
            <a:extLst>
              <a:ext uri="{FF2B5EF4-FFF2-40B4-BE49-F238E27FC236}">
                <a16:creationId xmlns:a16="http://schemas.microsoft.com/office/drawing/2014/main" id="{52F8F1DA-1BEA-B948-9427-80983F23E9A9}"/>
              </a:ext>
            </a:extLst>
          </p:cNvPr>
          <p:cNvCxnSpPr>
            <a:cxnSpLocks/>
          </p:cNvCxnSpPr>
          <p:nvPr/>
        </p:nvCxnSpPr>
        <p:spPr>
          <a:xfrm>
            <a:off x="4883663" y="3863642"/>
            <a:ext cx="1083997" cy="1428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5" name="Conector recto 144">
            <a:extLst>
              <a:ext uri="{FF2B5EF4-FFF2-40B4-BE49-F238E27FC236}">
                <a16:creationId xmlns:a16="http://schemas.microsoft.com/office/drawing/2014/main" id="{0A7B3EEE-A503-0F4E-A880-8FAC744827E2}"/>
              </a:ext>
            </a:extLst>
          </p:cNvPr>
          <p:cNvCxnSpPr>
            <a:cxnSpLocks/>
          </p:cNvCxnSpPr>
          <p:nvPr/>
        </p:nvCxnSpPr>
        <p:spPr>
          <a:xfrm>
            <a:off x="4897694" y="3863086"/>
            <a:ext cx="460529" cy="205388"/>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6" name="Conector recto 145">
            <a:extLst>
              <a:ext uri="{FF2B5EF4-FFF2-40B4-BE49-F238E27FC236}">
                <a16:creationId xmlns:a16="http://schemas.microsoft.com/office/drawing/2014/main" id="{1CADA56F-2F2C-1040-B915-25039725A30D}"/>
              </a:ext>
            </a:extLst>
          </p:cNvPr>
          <p:cNvCxnSpPr>
            <a:cxnSpLocks/>
          </p:cNvCxnSpPr>
          <p:nvPr/>
        </p:nvCxnSpPr>
        <p:spPr>
          <a:xfrm flipV="1">
            <a:off x="4807613" y="4395447"/>
            <a:ext cx="1188251" cy="12823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7" name="Conector recto 146">
            <a:extLst>
              <a:ext uri="{FF2B5EF4-FFF2-40B4-BE49-F238E27FC236}">
                <a16:creationId xmlns:a16="http://schemas.microsoft.com/office/drawing/2014/main" id="{B9FE7D51-BA5E-3042-95E6-51C740BE1131}"/>
              </a:ext>
            </a:extLst>
          </p:cNvPr>
          <p:cNvCxnSpPr>
            <a:cxnSpLocks/>
          </p:cNvCxnSpPr>
          <p:nvPr/>
        </p:nvCxnSpPr>
        <p:spPr>
          <a:xfrm>
            <a:off x="4814516" y="4524854"/>
            <a:ext cx="1138441" cy="109931"/>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8" name="Conector recto 147">
            <a:extLst>
              <a:ext uri="{FF2B5EF4-FFF2-40B4-BE49-F238E27FC236}">
                <a16:creationId xmlns:a16="http://schemas.microsoft.com/office/drawing/2014/main" id="{9C1D8340-D224-3A45-AC54-EF9BB74D76CA}"/>
              </a:ext>
            </a:extLst>
          </p:cNvPr>
          <p:cNvCxnSpPr>
            <a:cxnSpLocks/>
          </p:cNvCxnSpPr>
          <p:nvPr/>
        </p:nvCxnSpPr>
        <p:spPr>
          <a:xfrm>
            <a:off x="4786896" y="4731315"/>
            <a:ext cx="1122633" cy="7899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9" name="Conector recto 148">
            <a:extLst>
              <a:ext uri="{FF2B5EF4-FFF2-40B4-BE49-F238E27FC236}">
                <a16:creationId xmlns:a16="http://schemas.microsoft.com/office/drawing/2014/main" id="{1D5D2223-C3A1-D24A-BF3C-598EB0BBC62F}"/>
              </a:ext>
            </a:extLst>
          </p:cNvPr>
          <p:cNvCxnSpPr>
            <a:cxnSpLocks/>
          </p:cNvCxnSpPr>
          <p:nvPr/>
        </p:nvCxnSpPr>
        <p:spPr>
          <a:xfrm>
            <a:off x="4770528" y="4733483"/>
            <a:ext cx="593849" cy="166636"/>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0" name="Conector recto 149">
            <a:extLst>
              <a:ext uri="{FF2B5EF4-FFF2-40B4-BE49-F238E27FC236}">
                <a16:creationId xmlns:a16="http://schemas.microsoft.com/office/drawing/2014/main" id="{EEDFFD04-C3C7-1743-B5BD-76E1B234733D}"/>
              </a:ext>
            </a:extLst>
          </p:cNvPr>
          <p:cNvCxnSpPr>
            <a:cxnSpLocks/>
          </p:cNvCxnSpPr>
          <p:nvPr/>
        </p:nvCxnSpPr>
        <p:spPr>
          <a:xfrm>
            <a:off x="4798130" y="4951558"/>
            <a:ext cx="1158545" cy="9297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1" name="Conector recto 150">
            <a:extLst>
              <a:ext uri="{FF2B5EF4-FFF2-40B4-BE49-F238E27FC236}">
                <a16:creationId xmlns:a16="http://schemas.microsoft.com/office/drawing/2014/main" id="{4A920F0C-BBAA-BE42-9681-5A99B0FEEBF0}"/>
              </a:ext>
            </a:extLst>
          </p:cNvPr>
          <p:cNvCxnSpPr>
            <a:cxnSpLocks/>
          </p:cNvCxnSpPr>
          <p:nvPr/>
        </p:nvCxnSpPr>
        <p:spPr>
          <a:xfrm>
            <a:off x="4757676" y="4963315"/>
            <a:ext cx="615512" cy="211511"/>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2" name="Conector recto 151">
            <a:extLst>
              <a:ext uri="{FF2B5EF4-FFF2-40B4-BE49-F238E27FC236}">
                <a16:creationId xmlns:a16="http://schemas.microsoft.com/office/drawing/2014/main" id="{55D90A45-B0B8-0C46-8207-38842E5F975E}"/>
              </a:ext>
            </a:extLst>
          </p:cNvPr>
          <p:cNvCxnSpPr>
            <a:cxnSpLocks/>
          </p:cNvCxnSpPr>
          <p:nvPr/>
        </p:nvCxnSpPr>
        <p:spPr>
          <a:xfrm flipV="1">
            <a:off x="4889186" y="5494876"/>
            <a:ext cx="1240158" cy="18231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3" name="Conector recto 152">
            <a:extLst>
              <a:ext uri="{FF2B5EF4-FFF2-40B4-BE49-F238E27FC236}">
                <a16:creationId xmlns:a16="http://schemas.microsoft.com/office/drawing/2014/main" id="{FB32127A-9246-F544-9637-86BBC74B601E}"/>
              </a:ext>
            </a:extLst>
          </p:cNvPr>
          <p:cNvCxnSpPr>
            <a:cxnSpLocks/>
          </p:cNvCxnSpPr>
          <p:nvPr/>
        </p:nvCxnSpPr>
        <p:spPr>
          <a:xfrm>
            <a:off x="4903227" y="5687479"/>
            <a:ext cx="1025492" cy="147579"/>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4" name="Conector recto 153">
            <a:extLst>
              <a:ext uri="{FF2B5EF4-FFF2-40B4-BE49-F238E27FC236}">
                <a16:creationId xmlns:a16="http://schemas.microsoft.com/office/drawing/2014/main" id="{D30E0C5D-8FD2-5D49-BCE8-07373138253A}"/>
              </a:ext>
            </a:extLst>
          </p:cNvPr>
          <p:cNvCxnSpPr>
            <a:cxnSpLocks/>
          </p:cNvCxnSpPr>
          <p:nvPr/>
        </p:nvCxnSpPr>
        <p:spPr>
          <a:xfrm>
            <a:off x="4891996" y="6041486"/>
            <a:ext cx="1060961" cy="3311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Conector recto 154">
            <a:extLst>
              <a:ext uri="{FF2B5EF4-FFF2-40B4-BE49-F238E27FC236}">
                <a16:creationId xmlns:a16="http://schemas.microsoft.com/office/drawing/2014/main" id="{E729B185-A186-B948-9611-C6B87A76262F}"/>
              </a:ext>
            </a:extLst>
          </p:cNvPr>
          <p:cNvCxnSpPr>
            <a:cxnSpLocks/>
          </p:cNvCxnSpPr>
          <p:nvPr/>
        </p:nvCxnSpPr>
        <p:spPr>
          <a:xfrm>
            <a:off x="4888501" y="6053912"/>
            <a:ext cx="495235" cy="134253"/>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Conector recto 155">
            <a:extLst>
              <a:ext uri="{FF2B5EF4-FFF2-40B4-BE49-F238E27FC236}">
                <a16:creationId xmlns:a16="http://schemas.microsoft.com/office/drawing/2014/main" id="{135DDA4E-7FD7-FA49-9A1F-861E4AE8D922}"/>
              </a:ext>
            </a:extLst>
          </p:cNvPr>
          <p:cNvCxnSpPr>
            <a:cxnSpLocks/>
          </p:cNvCxnSpPr>
          <p:nvPr/>
        </p:nvCxnSpPr>
        <p:spPr>
          <a:xfrm>
            <a:off x="4839451" y="6509400"/>
            <a:ext cx="1025011" cy="14116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7" name="Conector recto 156">
            <a:extLst>
              <a:ext uri="{FF2B5EF4-FFF2-40B4-BE49-F238E27FC236}">
                <a16:creationId xmlns:a16="http://schemas.microsoft.com/office/drawing/2014/main" id="{6CD0B936-9512-1E4D-995A-3BFA5603664B}"/>
              </a:ext>
            </a:extLst>
          </p:cNvPr>
          <p:cNvCxnSpPr>
            <a:cxnSpLocks/>
          </p:cNvCxnSpPr>
          <p:nvPr/>
        </p:nvCxnSpPr>
        <p:spPr>
          <a:xfrm>
            <a:off x="4843676" y="6516918"/>
            <a:ext cx="460605" cy="202014"/>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8" name="Conector recto 157">
            <a:extLst>
              <a:ext uri="{FF2B5EF4-FFF2-40B4-BE49-F238E27FC236}">
                <a16:creationId xmlns:a16="http://schemas.microsoft.com/office/drawing/2014/main" id="{F6464C8B-F0BE-DA4A-9447-8290A66C04B3}"/>
              </a:ext>
            </a:extLst>
          </p:cNvPr>
          <p:cNvCxnSpPr>
            <a:cxnSpLocks/>
          </p:cNvCxnSpPr>
          <p:nvPr/>
        </p:nvCxnSpPr>
        <p:spPr>
          <a:xfrm>
            <a:off x="4867028" y="6266386"/>
            <a:ext cx="1059568" cy="2823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Conector recto 158">
            <a:extLst>
              <a:ext uri="{FF2B5EF4-FFF2-40B4-BE49-F238E27FC236}">
                <a16:creationId xmlns:a16="http://schemas.microsoft.com/office/drawing/2014/main" id="{E18D469A-9137-1A47-9606-FDF308B6D50E}"/>
              </a:ext>
            </a:extLst>
          </p:cNvPr>
          <p:cNvCxnSpPr>
            <a:cxnSpLocks/>
          </p:cNvCxnSpPr>
          <p:nvPr/>
        </p:nvCxnSpPr>
        <p:spPr>
          <a:xfrm>
            <a:off x="4839451" y="6269515"/>
            <a:ext cx="508761" cy="180638"/>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6" name="CuadroTexto 195">
            <a:extLst>
              <a:ext uri="{FF2B5EF4-FFF2-40B4-BE49-F238E27FC236}">
                <a16:creationId xmlns:a16="http://schemas.microsoft.com/office/drawing/2014/main" id="{11AC4086-B884-EE46-8C42-5A8F662EE910}"/>
              </a:ext>
            </a:extLst>
          </p:cNvPr>
          <p:cNvSpPr txBox="1"/>
          <p:nvPr/>
        </p:nvSpPr>
        <p:spPr>
          <a:xfrm>
            <a:off x="6230527" y="-18273"/>
            <a:ext cx="1380895" cy="461665"/>
          </a:xfrm>
          <a:prstGeom prst="rect">
            <a:avLst/>
          </a:prstGeom>
          <a:noFill/>
        </p:spPr>
        <p:txBody>
          <a:bodyPr wrap="square" rtlCol="0">
            <a:spAutoFit/>
          </a:bodyPr>
          <a:lstStyle/>
          <a:p>
            <a:pPr algn="ctr"/>
            <a:r>
              <a:rPr lang="es-PE" sz="1200" dirty="0"/>
              <a:t>Existen barreras a la implementación</a:t>
            </a:r>
          </a:p>
        </p:txBody>
      </p:sp>
      <p:cxnSp>
        <p:nvCxnSpPr>
          <p:cNvPr id="197" name="Conector recto 196">
            <a:extLst>
              <a:ext uri="{FF2B5EF4-FFF2-40B4-BE49-F238E27FC236}">
                <a16:creationId xmlns:a16="http://schemas.microsoft.com/office/drawing/2014/main" id="{E19D3B84-284B-7045-ACC8-BE871DB5BF31}"/>
              </a:ext>
            </a:extLst>
          </p:cNvPr>
          <p:cNvCxnSpPr>
            <a:cxnSpLocks/>
          </p:cNvCxnSpPr>
          <p:nvPr/>
        </p:nvCxnSpPr>
        <p:spPr>
          <a:xfrm flipV="1">
            <a:off x="5943286" y="696342"/>
            <a:ext cx="1668136" cy="36008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8" name="Conector recto 197">
            <a:extLst>
              <a:ext uri="{FF2B5EF4-FFF2-40B4-BE49-F238E27FC236}">
                <a16:creationId xmlns:a16="http://schemas.microsoft.com/office/drawing/2014/main" id="{71A32E54-DF5F-2548-B974-6BD08038A4E8}"/>
              </a:ext>
            </a:extLst>
          </p:cNvPr>
          <p:cNvCxnSpPr>
            <a:cxnSpLocks/>
          </p:cNvCxnSpPr>
          <p:nvPr/>
        </p:nvCxnSpPr>
        <p:spPr>
          <a:xfrm flipV="1">
            <a:off x="5943286" y="1068006"/>
            <a:ext cx="1668136" cy="369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3" name="CuadroTexto 202">
            <a:extLst>
              <a:ext uri="{FF2B5EF4-FFF2-40B4-BE49-F238E27FC236}">
                <a16:creationId xmlns:a16="http://schemas.microsoft.com/office/drawing/2014/main" id="{5852C1BC-447D-5D44-B0CF-1B4100C41784}"/>
              </a:ext>
            </a:extLst>
          </p:cNvPr>
          <p:cNvSpPr txBox="1"/>
          <p:nvPr/>
        </p:nvSpPr>
        <p:spPr>
          <a:xfrm>
            <a:off x="6605865" y="599386"/>
            <a:ext cx="365806" cy="276999"/>
          </a:xfrm>
          <a:prstGeom prst="rect">
            <a:avLst/>
          </a:prstGeom>
          <a:noFill/>
        </p:spPr>
        <p:txBody>
          <a:bodyPr wrap="none" rtlCol="0">
            <a:spAutoFit/>
          </a:bodyPr>
          <a:lstStyle/>
          <a:p>
            <a:r>
              <a:rPr lang="es-PE" sz="1200" dirty="0"/>
              <a:t>No</a:t>
            </a:r>
          </a:p>
        </p:txBody>
      </p:sp>
      <p:sp>
        <p:nvSpPr>
          <p:cNvPr id="204" name="CuadroTexto 203">
            <a:extLst>
              <a:ext uri="{FF2B5EF4-FFF2-40B4-BE49-F238E27FC236}">
                <a16:creationId xmlns:a16="http://schemas.microsoft.com/office/drawing/2014/main" id="{8BAC5957-C305-8B41-8614-6B2FE6C7C448}"/>
              </a:ext>
            </a:extLst>
          </p:cNvPr>
          <p:cNvSpPr txBox="1"/>
          <p:nvPr/>
        </p:nvSpPr>
        <p:spPr>
          <a:xfrm>
            <a:off x="6643536" y="1032379"/>
            <a:ext cx="290464" cy="276999"/>
          </a:xfrm>
          <a:prstGeom prst="rect">
            <a:avLst/>
          </a:prstGeom>
          <a:noFill/>
        </p:spPr>
        <p:txBody>
          <a:bodyPr wrap="none" rtlCol="0">
            <a:spAutoFit/>
          </a:bodyPr>
          <a:lstStyle/>
          <a:p>
            <a:r>
              <a:rPr lang="es-PE" sz="1200" dirty="0"/>
              <a:t>Si</a:t>
            </a:r>
          </a:p>
        </p:txBody>
      </p:sp>
      <p:sp>
        <p:nvSpPr>
          <p:cNvPr id="208" name="CuadroTexto 207">
            <a:extLst>
              <a:ext uri="{FF2B5EF4-FFF2-40B4-BE49-F238E27FC236}">
                <a16:creationId xmlns:a16="http://schemas.microsoft.com/office/drawing/2014/main" id="{288E7546-CF16-7D48-ACF8-A1AAF4D0DDEB}"/>
              </a:ext>
            </a:extLst>
          </p:cNvPr>
          <p:cNvSpPr txBox="1"/>
          <p:nvPr/>
        </p:nvSpPr>
        <p:spPr>
          <a:xfrm>
            <a:off x="9425564" y="26794"/>
            <a:ext cx="2070312" cy="461665"/>
          </a:xfrm>
          <a:prstGeom prst="rect">
            <a:avLst/>
          </a:prstGeom>
          <a:noFill/>
        </p:spPr>
        <p:txBody>
          <a:bodyPr wrap="square" rtlCol="0">
            <a:spAutoFit/>
          </a:bodyPr>
          <a:lstStyle/>
          <a:p>
            <a:pPr algn="ctr"/>
            <a:r>
              <a:rPr lang="es-PE" sz="1200" dirty="0"/>
              <a:t>Tipo de instrumento financiero</a:t>
            </a:r>
          </a:p>
        </p:txBody>
      </p:sp>
      <p:sp>
        <p:nvSpPr>
          <p:cNvPr id="212" name="CuadroTexto 211">
            <a:extLst>
              <a:ext uri="{FF2B5EF4-FFF2-40B4-BE49-F238E27FC236}">
                <a16:creationId xmlns:a16="http://schemas.microsoft.com/office/drawing/2014/main" id="{BDDC616E-67DD-CF4C-956B-2DA7B2BF5055}"/>
              </a:ext>
            </a:extLst>
          </p:cNvPr>
          <p:cNvSpPr txBox="1"/>
          <p:nvPr/>
        </p:nvSpPr>
        <p:spPr>
          <a:xfrm>
            <a:off x="7961355" y="-26950"/>
            <a:ext cx="1380895" cy="461665"/>
          </a:xfrm>
          <a:prstGeom prst="rect">
            <a:avLst/>
          </a:prstGeom>
          <a:noFill/>
        </p:spPr>
        <p:txBody>
          <a:bodyPr wrap="square" rtlCol="0">
            <a:spAutoFit/>
          </a:bodyPr>
          <a:lstStyle/>
          <a:p>
            <a:pPr algn="ctr"/>
            <a:r>
              <a:rPr lang="es-PE" sz="1200" dirty="0"/>
              <a:t>Potencial de generar retornos</a:t>
            </a:r>
          </a:p>
        </p:txBody>
      </p:sp>
      <p:cxnSp>
        <p:nvCxnSpPr>
          <p:cNvPr id="213" name="Conector recto 212">
            <a:extLst>
              <a:ext uri="{FF2B5EF4-FFF2-40B4-BE49-F238E27FC236}">
                <a16:creationId xmlns:a16="http://schemas.microsoft.com/office/drawing/2014/main" id="{3BE42FE1-419B-9A43-A721-ED2727CF4A21}"/>
              </a:ext>
            </a:extLst>
          </p:cNvPr>
          <p:cNvCxnSpPr>
            <a:cxnSpLocks/>
          </p:cNvCxnSpPr>
          <p:nvPr/>
        </p:nvCxnSpPr>
        <p:spPr>
          <a:xfrm flipV="1">
            <a:off x="7621995" y="538534"/>
            <a:ext cx="1958208" cy="14623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4" name="Conector recto 213">
            <a:extLst>
              <a:ext uri="{FF2B5EF4-FFF2-40B4-BE49-F238E27FC236}">
                <a16:creationId xmlns:a16="http://schemas.microsoft.com/office/drawing/2014/main" id="{CBA01EC6-A104-904F-9588-ADEA4E2EB736}"/>
              </a:ext>
            </a:extLst>
          </p:cNvPr>
          <p:cNvCxnSpPr>
            <a:cxnSpLocks/>
          </p:cNvCxnSpPr>
          <p:nvPr/>
        </p:nvCxnSpPr>
        <p:spPr>
          <a:xfrm>
            <a:off x="7621995" y="700032"/>
            <a:ext cx="1958208" cy="90895"/>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5" name="CuadroTexto 214">
            <a:extLst>
              <a:ext uri="{FF2B5EF4-FFF2-40B4-BE49-F238E27FC236}">
                <a16:creationId xmlns:a16="http://schemas.microsoft.com/office/drawing/2014/main" id="{4B03F01C-24C0-8D48-AFEE-20466EE661A6}"/>
              </a:ext>
            </a:extLst>
          </p:cNvPr>
          <p:cNvSpPr txBox="1"/>
          <p:nvPr/>
        </p:nvSpPr>
        <p:spPr>
          <a:xfrm>
            <a:off x="8612709" y="696342"/>
            <a:ext cx="365806" cy="276999"/>
          </a:xfrm>
          <a:prstGeom prst="rect">
            <a:avLst/>
          </a:prstGeom>
          <a:noFill/>
        </p:spPr>
        <p:txBody>
          <a:bodyPr wrap="square" rtlCol="0">
            <a:spAutoFit/>
          </a:bodyPr>
          <a:lstStyle/>
          <a:p>
            <a:r>
              <a:rPr lang="es-PE" sz="1200" dirty="0"/>
              <a:t>No</a:t>
            </a:r>
          </a:p>
        </p:txBody>
      </p:sp>
      <p:sp>
        <p:nvSpPr>
          <p:cNvPr id="216" name="CuadroTexto 215">
            <a:extLst>
              <a:ext uri="{FF2B5EF4-FFF2-40B4-BE49-F238E27FC236}">
                <a16:creationId xmlns:a16="http://schemas.microsoft.com/office/drawing/2014/main" id="{D6BAE0D2-396D-E34A-8A5C-4A55751CAD13}"/>
              </a:ext>
            </a:extLst>
          </p:cNvPr>
          <p:cNvSpPr txBox="1"/>
          <p:nvPr/>
        </p:nvSpPr>
        <p:spPr>
          <a:xfrm>
            <a:off x="8300839" y="400034"/>
            <a:ext cx="350963" cy="276999"/>
          </a:xfrm>
          <a:prstGeom prst="rect">
            <a:avLst/>
          </a:prstGeom>
          <a:noFill/>
        </p:spPr>
        <p:txBody>
          <a:bodyPr wrap="square" rtlCol="0">
            <a:spAutoFit/>
          </a:bodyPr>
          <a:lstStyle/>
          <a:p>
            <a:r>
              <a:rPr lang="es-PE" sz="1200" dirty="0"/>
              <a:t>Si</a:t>
            </a:r>
          </a:p>
        </p:txBody>
      </p:sp>
      <p:cxnSp>
        <p:nvCxnSpPr>
          <p:cNvPr id="224" name="Conector recto 223">
            <a:extLst>
              <a:ext uri="{FF2B5EF4-FFF2-40B4-BE49-F238E27FC236}">
                <a16:creationId xmlns:a16="http://schemas.microsoft.com/office/drawing/2014/main" id="{A827EA4D-79D0-284D-905B-6D377297D394}"/>
              </a:ext>
            </a:extLst>
          </p:cNvPr>
          <p:cNvCxnSpPr>
            <a:cxnSpLocks/>
          </p:cNvCxnSpPr>
          <p:nvPr/>
        </p:nvCxnSpPr>
        <p:spPr>
          <a:xfrm flipV="1">
            <a:off x="7632568" y="1032379"/>
            <a:ext cx="1958208" cy="3545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5" name="Conector recto 224">
            <a:extLst>
              <a:ext uri="{FF2B5EF4-FFF2-40B4-BE49-F238E27FC236}">
                <a16:creationId xmlns:a16="http://schemas.microsoft.com/office/drawing/2014/main" id="{81759907-4066-324F-A6AA-68B33B174D91}"/>
              </a:ext>
            </a:extLst>
          </p:cNvPr>
          <p:cNvCxnSpPr>
            <a:cxnSpLocks/>
          </p:cNvCxnSpPr>
          <p:nvPr/>
        </p:nvCxnSpPr>
        <p:spPr>
          <a:xfrm>
            <a:off x="7632568" y="1083101"/>
            <a:ext cx="1958208" cy="226277"/>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4" name="Conector recto 233">
            <a:extLst>
              <a:ext uri="{FF2B5EF4-FFF2-40B4-BE49-F238E27FC236}">
                <a16:creationId xmlns:a16="http://schemas.microsoft.com/office/drawing/2014/main" id="{3036D1F4-0394-AA43-B670-28E63410EBEE}"/>
              </a:ext>
            </a:extLst>
          </p:cNvPr>
          <p:cNvCxnSpPr>
            <a:cxnSpLocks/>
          </p:cNvCxnSpPr>
          <p:nvPr/>
        </p:nvCxnSpPr>
        <p:spPr>
          <a:xfrm>
            <a:off x="5865976" y="6645727"/>
            <a:ext cx="1798031" cy="1529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5" name="Conector recto 234">
            <a:extLst>
              <a:ext uri="{FF2B5EF4-FFF2-40B4-BE49-F238E27FC236}">
                <a16:creationId xmlns:a16="http://schemas.microsoft.com/office/drawing/2014/main" id="{CDC44AAC-2A92-BA4A-8BB1-50C0567EAD24}"/>
              </a:ext>
            </a:extLst>
          </p:cNvPr>
          <p:cNvCxnSpPr>
            <a:cxnSpLocks/>
          </p:cNvCxnSpPr>
          <p:nvPr/>
        </p:nvCxnSpPr>
        <p:spPr>
          <a:xfrm>
            <a:off x="5880340" y="6661024"/>
            <a:ext cx="404288" cy="121180"/>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6" name="Conector recto 235">
            <a:extLst>
              <a:ext uri="{FF2B5EF4-FFF2-40B4-BE49-F238E27FC236}">
                <a16:creationId xmlns:a16="http://schemas.microsoft.com/office/drawing/2014/main" id="{5B8F9099-843D-254C-A3B0-F2E8952E8A12}"/>
              </a:ext>
            </a:extLst>
          </p:cNvPr>
          <p:cNvCxnSpPr>
            <a:cxnSpLocks/>
          </p:cNvCxnSpPr>
          <p:nvPr/>
        </p:nvCxnSpPr>
        <p:spPr>
          <a:xfrm>
            <a:off x="7678371" y="6639130"/>
            <a:ext cx="1912405" cy="2189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7" name="Conector recto 236">
            <a:extLst>
              <a:ext uri="{FF2B5EF4-FFF2-40B4-BE49-F238E27FC236}">
                <a16:creationId xmlns:a16="http://schemas.microsoft.com/office/drawing/2014/main" id="{A4B48FD5-D70B-614C-A3E1-221BB1A09C6B}"/>
              </a:ext>
            </a:extLst>
          </p:cNvPr>
          <p:cNvCxnSpPr>
            <a:cxnSpLocks/>
          </p:cNvCxnSpPr>
          <p:nvPr/>
        </p:nvCxnSpPr>
        <p:spPr>
          <a:xfrm>
            <a:off x="7680048" y="6669188"/>
            <a:ext cx="647238" cy="99488"/>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5" name="Conector recto 244">
            <a:extLst>
              <a:ext uri="{FF2B5EF4-FFF2-40B4-BE49-F238E27FC236}">
                <a16:creationId xmlns:a16="http://schemas.microsoft.com/office/drawing/2014/main" id="{BB100B2A-1EDB-EC45-BF3E-2B0D0D9E2569}"/>
              </a:ext>
            </a:extLst>
          </p:cNvPr>
          <p:cNvCxnSpPr>
            <a:cxnSpLocks/>
          </p:cNvCxnSpPr>
          <p:nvPr/>
        </p:nvCxnSpPr>
        <p:spPr>
          <a:xfrm>
            <a:off x="5932008" y="6294621"/>
            <a:ext cx="546440" cy="183802"/>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8" name="Conector recto 247">
            <a:extLst>
              <a:ext uri="{FF2B5EF4-FFF2-40B4-BE49-F238E27FC236}">
                <a16:creationId xmlns:a16="http://schemas.microsoft.com/office/drawing/2014/main" id="{6BC8E38E-4ED6-7D48-BD88-F3A6EB45CECE}"/>
              </a:ext>
            </a:extLst>
          </p:cNvPr>
          <p:cNvCxnSpPr>
            <a:cxnSpLocks/>
          </p:cNvCxnSpPr>
          <p:nvPr/>
        </p:nvCxnSpPr>
        <p:spPr>
          <a:xfrm flipV="1">
            <a:off x="6120001" y="5413531"/>
            <a:ext cx="1510205" cy="7359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9" name="Conector recto 248">
            <a:extLst>
              <a:ext uri="{FF2B5EF4-FFF2-40B4-BE49-F238E27FC236}">
                <a16:creationId xmlns:a16="http://schemas.microsoft.com/office/drawing/2014/main" id="{7B6D0D40-7CEC-0440-B261-25044C722984}"/>
              </a:ext>
            </a:extLst>
          </p:cNvPr>
          <p:cNvCxnSpPr>
            <a:cxnSpLocks/>
          </p:cNvCxnSpPr>
          <p:nvPr/>
        </p:nvCxnSpPr>
        <p:spPr>
          <a:xfrm flipV="1">
            <a:off x="7633935" y="5386758"/>
            <a:ext cx="2013835" cy="1838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0" name="Conector recto 249">
            <a:extLst>
              <a:ext uri="{FF2B5EF4-FFF2-40B4-BE49-F238E27FC236}">
                <a16:creationId xmlns:a16="http://schemas.microsoft.com/office/drawing/2014/main" id="{2B6BCF84-4147-2745-8259-9418927F125A}"/>
              </a:ext>
            </a:extLst>
          </p:cNvPr>
          <p:cNvCxnSpPr>
            <a:cxnSpLocks/>
          </p:cNvCxnSpPr>
          <p:nvPr/>
        </p:nvCxnSpPr>
        <p:spPr>
          <a:xfrm>
            <a:off x="7667732" y="5408635"/>
            <a:ext cx="1980038" cy="239722"/>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1" name="Conector recto 250">
            <a:extLst>
              <a:ext uri="{FF2B5EF4-FFF2-40B4-BE49-F238E27FC236}">
                <a16:creationId xmlns:a16="http://schemas.microsoft.com/office/drawing/2014/main" id="{DD10D804-F694-3146-A7E2-017D86CC54FC}"/>
              </a:ext>
            </a:extLst>
          </p:cNvPr>
          <p:cNvCxnSpPr>
            <a:cxnSpLocks/>
          </p:cNvCxnSpPr>
          <p:nvPr/>
        </p:nvCxnSpPr>
        <p:spPr>
          <a:xfrm>
            <a:off x="5933967" y="6302299"/>
            <a:ext cx="1686774" cy="6361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2" name="Conector recto 251">
            <a:extLst>
              <a:ext uri="{FF2B5EF4-FFF2-40B4-BE49-F238E27FC236}">
                <a16:creationId xmlns:a16="http://schemas.microsoft.com/office/drawing/2014/main" id="{A168144C-FD3B-E84A-A13C-61BD7F02E471}"/>
              </a:ext>
            </a:extLst>
          </p:cNvPr>
          <p:cNvCxnSpPr>
            <a:cxnSpLocks/>
          </p:cNvCxnSpPr>
          <p:nvPr/>
        </p:nvCxnSpPr>
        <p:spPr>
          <a:xfrm>
            <a:off x="7631997" y="6354280"/>
            <a:ext cx="1948206" cy="5193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3" name="Conector recto 252">
            <a:extLst>
              <a:ext uri="{FF2B5EF4-FFF2-40B4-BE49-F238E27FC236}">
                <a16:creationId xmlns:a16="http://schemas.microsoft.com/office/drawing/2014/main" id="{E97202B2-31CF-EF40-BD6A-7403B231C226}"/>
              </a:ext>
            </a:extLst>
          </p:cNvPr>
          <p:cNvCxnSpPr>
            <a:cxnSpLocks/>
          </p:cNvCxnSpPr>
          <p:nvPr/>
        </p:nvCxnSpPr>
        <p:spPr>
          <a:xfrm>
            <a:off x="7616243" y="6371407"/>
            <a:ext cx="711043" cy="153140"/>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4" name="Conector recto 253">
            <a:extLst>
              <a:ext uri="{FF2B5EF4-FFF2-40B4-BE49-F238E27FC236}">
                <a16:creationId xmlns:a16="http://schemas.microsoft.com/office/drawing/2014/main" id="{1F9985B2-6D90-514B-9172-E53404CB06AD}"/>
              </a:ext>
            </a:extLst>
          </p:cNvPr>
          <p:cNvCxnSpPr>
            <a:cxnSpLocks/>
          </p:cNvCxnSpPr>
          <p:nvPr/>
        </p:nvCxnSpPr>
        <p:spPr>
          <a:xfrm>
            <a:off x="5952372" y="6066425"/>
            <a:ext cx="1684269" cy="2772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5" name="Conector recto 254">
            <a:extLst>
              <a:ext uri="{FF2B5EF4-FFF2-40B4-BE49-F238E27FC236}">
                <a16:creationId xmlns:a16="http://schemas.microsoft.com/office/drawing/2014/main" id="{92D9B58C-434A-E44A-9AB5-6A08A1683304}"/>
              </a:ext>
            </a:extLst>
          </p:cNvPr>
          <p:cNvCxnSpPr>
            <a:cxnSpLocks/>
          </p:cNvCxnSpPr>
          <p:nvPr/>
        </p:nvCxnSpPr>
        <p:spPr>
          <a:xfrm>
            <a:off x="7656109" y="6097248"/>
            <a:ext cx="1924094" cy="8691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6" name="Conector recto 255">
            <a:extLst>
              <a:ext uri="{FF2B5EF4-FFF2-40B4-BE49-F238E27FC236}">
                <a16:creationId xmlns:a16="http://schemas.microsoft.com/office/drawing/2014/main" id="{5E710E5F-DC28-4A4F-8DEE-472E3ACD738D}"/>
              </a:ext>
            </a:extLst>
          </p:cNvPr>
          <p:cNvCxnSpPr>
            <a:cxnSpLocks/>
          </p:cNvCxnSpPr>
          <p:nvPr/>
        </p:nvCxnSpPr>
        <p:spPr>
          <a:xfrm>
            <a:off x="7636641" y="6118777"/>
            <a:ext cx="690645" cy="130765"/>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7" name="Conector recto 256">
            <a:extLst>
              <a:ext uri="{FF2B5EF4-FFF2-40B4-BE49-F238E27FC236}">
                <a16:creationId xmlns:a16="http://schemas.microsoft.com/office/drawing/2014/main" id="{CE42D81B-FC3C-D94A-9FBD-ACCF943F3B7F}"/>
              </a:ext>
            </a:extLst>
          </p:cNvPr>
          <p:cNvCxnSpPr>
            <a:cxnSpLocks/>
          </p:cNvCxnSpPr>
          <p:nvPr/>
        </p:nvCxnSpPr>
        <p:spPr>
          <a:xfrm>
            <a:off x="5933364" y="5834629"/>
            <a:ext cx="1668136" cy="6041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8" name="Conector recto 257">
            <a:extLst>
              <a:ext uri="{FF2B5EF4-FFF2-40B4-BE49-F238E27FC236}">
                <a16:creationId xmlns:a16="http://schemas.microsoft.com/office/drawing/2014/main" id="{CEE72FCA-227B-B84F-8EF1-C30511E322E9}"/>
              </a:ext>
            </a:extLst>
          </p:cNvPr>
          <p:cNvCxnSpPr>
            <a:cxnSpLocks/>
          </p:cNvCxnSpPr>
          <p:nvPr/>
        </p:nvCxnSpPr>
        <p:spPr>
          <a:xfrm>
            <a:off x="7622698" y="5867808"/>
            <a:ext cx="2042039" cy="9079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59" name="Conector recto 258">
            <a:extLst>
              <a:ext uri="{FF2B5EF4-FFF2-40B4-BE49-F238E27FC236}">
                <a16:creationId xmlns:a16="http://schemas.microsoft.com/office/drawing/2014/main" id="{0CBC554B-4F7D-D841-A93C-860FD5EBB51C}"/>
              </a:ext>
            </a:extLst>
          </p:cNvPr>
          <p:cNvCxnSpPr>
            <a:cxnSpLocks/>
          </p:cNvCxnSpPr>
          <p:nvPr/>
        </p:nvCxnSpPr>
        <p:spPr>
          <a:xfrm>
            <a:off x="7622698" y="5890189"/>
            <a:ext cx="734940" cy="176236"/>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9" name="Conector recto 298">
            <a:extLst>
              <a:ext uri="{FF2B5EF4-FFF2-40B4-BE49-F238E27FC236}">
                <a16:creationId xmlns:a16="http://schemas.microsoft.com/office/drawing/2014/main" id="{09980F20-2905-0242-92A3-BC401114D6B7}"/>
              </a:ext>
            </a:extLst>
          </p:cNvPr>
          <p:cNvCxnSpPr>
            <a:cxnSpLocks/>
          </p:cNvCxnSpPr>
          <p:nvPr/>
        </p:nvCxnSpPr>
        <p:spPr>
          <a:xfrm>
            <a:off x="5965701" y="6066595"/>
            <a:ext cx="544691" cy="190165"/>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6" name="Conector recto 305">
            <a:extLst>
              <a:ext uri="{FF2B5EF4-FFF2-40B4-BE49-F238E27FC236}">
                <a16:creationId xmlns:a16="http://schemas.microsoft.com/office/drawing/2014/main" id="{F1E81A02-BD23-8148-B872-DE9F1CEE4F38}"/>
              </a:ext>
            </a:extLst>
          </p:cNvPr>
          <p:cNvCxnSpPr>
            <a:cxnSpLocks/>
          </p:cNvCxnSpPr>
          <p:nvPr/>
        </p:nvCxnSpPr>
        <p:spPr>
          <a:xfrm>
            <a:off x="5947678" y="5836482"/>
            <a:ext cx="606978" cy="183668"/>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7" name="Conector recto 306">
            <a:extLst>
              <a:ext uri="{FF2B5EF4-FFF2-40B4-BE49-F238E27FC236}">
                <a16:creationId xmlns:a16="http://schemas.microsoft.com/office/drawing/2014/main" id="{7E012B02-3E80-6849-A0C9-BA5A9D1BC65C}"/>
              </a:ext>
            </a:extLst>
          </p:cNvPr>
          <p:cNvCxnSpPr>
            <a:cxnSpLocks/>
          </p:cNvCxnSpPr>
          <p:nvPr/>
        </p:nvCxnSpPr>
        <p:spPr>
          <a:xfrm>
            <a:off x="6160446" y="5505121"/>
            <a:ext cx="1469760" cy="176915"/>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6" name="Conector recto 315">
            <a:extLst>
              <a:ext uri="{FF2B5EF4-FFF2-40B4-BE49-F238E27FC236}">
                <a16:creationId xmlns:a16="http://schemas.microsoft.com/office/drawing/2014/main" id="{962C4045-63F4-3C49-9807-0B67AAB02558}"/>
              </a:ext>
            </a:extLst>
          </p:cNvPr>
          <p:cNvCxnSpPr>
            <a:cxnSpLocks/>
          </p:cNvCxnSpPr>
          <p:nvPr/>
        </p:nvCxnSpPr>
        <p:spPr>
          <a:xfrm flipV="1">
            <a:off x="5977892" y="4999290"/>
            <a:ext cx="1631097" cy="4699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7" name="Conector recto 316">
            <a:extLst>
              <a:ext uri="{FF2B5EF4-FFF2-40B4-BE49-F238E27FC236}">
                <a16:creationId xmlns:a16="http://schemas.microsoft.com/office/drawing/2014/main" id="{FBC01CE8-1026-BB4B-944C-442015872F97}"/>
              </a:ext>
            </a:extLst>
          </p:cNvPr>
          <p:cNvCxnSpPr>
            <a:cxnSpLocks/>
          </p:cNvCxnSpPr>
          <p:nvPr/>
        </p:nvCxnSpPr>
        <p:spPr>
          <a:xfrm>
            <a:off x="7630206" y="5018069"/>
            <a:ext cx="1960570" cy="73519"/>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8" name="Conector recto 317">
            <a:extLst>
              <a:ext uri="{FF2B5EF4-FFF2-40B4-BE49-F238E27FC236}">
                <a16:creationId xmlns:a16="http://schemas.microsoft.com/office/drawing/2014/main" id="{5C1686F5-87D9-E942-A7A4-DE2BD60B2B82}"/>
              </a:ext>
            </a:extLst>
          </p:cNvPr>
          <p:cNvCxnSpPr>
            <a:cxnSpLocks/>
          </p:cNvCxnSpPr>
          <p:nvPr/>
        </p:nvCxnSpPr>
        <p:spPr>
          <a:xfrm>
            <a:off x="7630206" y="5018069"/>
            <a:ext cx="670633" cy="216254"/>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3" name="Conector recto 342">
            <a:extLst>
              <a:ext uri="{FF2B5EF4-FFF2-40B4-BE49-F238E27FC236}">
                <a16:creationId xmlns:a16="http://schemas.microsoft.com/office/drawing/2014/main" id="{F90B9D45-C973-FC49-98B6-11D639457BE1}"/>
              </a:ext>
            </a:extLst>
          </p:cNvPr>
          <p:cNvCxnSpPr>
            <a:cxnSpLocks/>
          </p:cNvCxnSpPr>
          <p:nvPr/>
        </p:nvCxnSpPr>
        <p:spPr>
          <a:xfrm>
            <a:off x="5966126" y="5043100"/>
            <a:ext cx="624169" cy="191360"/>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2" name="Conector recto 351">
            <a:extLst>
              <a:ext uri="{FF2B5EF4-FFF2-40B4-BE49-F238E27FC236}">
                <a16:creationId xmlns:a16="http://schemas.microsoft.com/office/drawing/2014/main" id="{9694AAA7-01A0-234F-9FF8-59532C686615}"/>
              </a:ext>
            </a:extLst>
          </p:cNvPr>
          <p:cNvCxnSpPr>
            <a:cxnSpLocks/>
          </p:cNvCxnSpPr>
          <p:nvPr/>
        </p:nvCxnSpPr>
        <p:spPr>
          <a:xfrm>
            <a:off x="5921295" y="4788230"/>
            <a:ext cx="726667" cy="124579"/>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8" name="Conector recto 357">
            <a:extLst>
              <a:ext uri="{FF2B5EF4-FFF2-40B4-BE49-F238E27FC236}">
                <a16:creationId xmlns:a16="http://schemas.microsoft.com/office/drawing/2014/main" id="{7CA891EA-1A30-0443-A832-8B03F588C572}"/>
              </a:ext>
            </a:extLst>
          </p:cNvPr>
          <p:cNvCxnSpPr>
            <a:cxnSpLocks/>
          </p:cNvCxnSpPr>
          <p:nvPr/>
        </p:nvCxnSpPr>
        <p:spPr>
          <a:xfrm>
            <a:off x="5943286" y="4784693"/>
            <a:ext cx="1638143" cy="1634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9" name="Conector recto 358">
            <a:extLst>
              <a:ext uri="{FF2B5EF4-FFF2-40B4-BE49-F238E27FC236}">
                <a16:creationId xmlns:a16="http://schemas.microsoft.com/office/drawing/2014/main" id="{34DD7142-21E6-5540-9931-22B0DFDFCA6C}"/>
              </a:ext>
            </a:extLst>
          </p:cNvPr>
          <p:cNvCxnSpPr>
            <a:cxnSpLocks/>
          </p:cNvCxnSpPr>
          <p:nvPr/>
        </p:nvCxnSpPr>
        <p:spPr>
          <a:xfrm>
            <a:off x="7593195" y="4788230"/>
            <a:ext cx="1987008" cy="8718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0" name="Conector recto 359">
            <a:extLst>
              <a:ext uri="{FF2B5EF4-FFF2-40B4-BE49-F238E27FC236}">
                <a16:creationId xmlns:a16="http://schemas.microsoft.com/office/drawing/2014/main" id="{5F9A150F-F3A2-BD47-A861-AFA041B65CDD}"/>
              </a:ext>
            </a:extLst>
          </p:cNvPr>
          <p:cNvCxnSpPr>
            <a:cxnSpLocks/>
          </p:cNvCxnSpPr>
          <p:nvPr/>
        </p:nvCxnSpPr>
        <p:spPr>
          <a:xfrm>
            <a:off x="7608989" y="4816801"/>
            <a:ext cx="691850" cy="110133"/>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1" name="Conector recto 360">
            <a:extLst>
              <a:ext uri="{FF2B5EF4-FFF2-40B4-BE49-F238E27FC236}">
                <a16:creationId xmlns:a16="http://schemas.microsoft.com/office/drawing/2014/main" id="{7EB64C16-B32E-8747-AE3D-865EF8DBA08E}"/>
              </a:ext>
            </a:extLst>
          </p:cNvPr>
          <p:cNvCxnSpPr>
            <a:cxnSpLocks/>
          </p:cNvCxnSpPr>
          <p:nvPr/>
        </p:nvCxnSpPr>
        <p:spPr>
          <a:xfrm flipV="1">
            <a:off x="5995864" y="4360545"/>
            <a:ext cx="1636704" cy="3245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2" name="Conector recto 361">
            <a:extLst>
              <a:ext uri="{FF2B5EF4-FFF2-40B4-BE49-F238E27FC236}">
                <a16:creationId xmlns:a16="http://schemas.microsoft.com/office/drawing/2014/main" id="{AF52B1B1-0A5D-8A46-9B87-D8A43B1F2734}"/>
              </a:ext>
            </a:extLst>
          </p:cNvPr>
          <p:cNvCxnSpPr>
            <a:cxnSpLocks/>
          </p:cNvCxnSpPr>
          <p:nvPr/>
        </p:nvCxnSpPr>
        <p:spPr>
          <a:xfrm>
            <a:off x="7664007" y="4594872"/>
            <a:ext cx="1926769" cy="11324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3" name="Conector recto 362">
            <a:extLst>
              <a:ext uri="{FF2B5EF4-FFF2-40B4-BE49-F238E27FC236}">
                <a16:creationId xmlns:a16="http://schemas.microsoft.com/office/drawing/2014/main" id="{F8DB2ECE-E198-C441-BA64-AB690CD46390}"/>
              </a:ext>
            </a:extLst>
          </p:cNvPr>
          <p:cNvCxnSpPr>
            <a:cxnSpLocks/>
          </p:cNvCxnSpPr>
          <p:nvPr/>
        </p:nvCxnSpPr>
        <p:spPr>
          <a:xfrm>
            <a:off x="7667732" y="4600548"/>
            <a:ext cx="644873" cy="99400"/>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3" name="Conector recto 382">
            <a:extLst>
              <a:ext uri="{FF2B5EF4-FFF2-40B4-BE49-F238E27FC236}">
                <a16:creationId xmlns:a16="http://schemas.microsoft.com/office/drawing/2014/main" id="{ED150ED9-4B36-6248-AE93-1DD90C9CA4BD}"/>
              </a:ext>
            </a:extLst>
          </p:cNvPr>
          <p:cNvCxnSpPr>
            <a:cxnSpLocks/>
          </p:cNvCxnSpPr>
          <p:nvPr/>
        </p:nvCxnSpPr>
        <p:spPr>
          <a:xfrm>
            <a:off x="7630206" y="5679180"/>
            <a:ext cx="2017564" cy="82511"/>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6" name="Conector recto 385">
            <a:extLst>
              <a:ext uri="{FF2B5EF4-FFF2-40B4-BE49-F238E27FC236}">
                <a16:creationId xmlns:a16="http://schemas.microsoft.com/office/drawing/2014/main" id="{1F3481B4-110A-E845-B9BB-69AEDB947A92}"/>
              </a:ext>
            </a:extLst>
          </p:cNvPr>
          <p:cNvCxnSpPr>
            <a:cxnSpLocks/>
          </p:cNvCxnSpPr>
          <p:nvPr/>
        </p:nvCxnSpPr>
        <p:spPr>
          <a:xfrm>
            <a:off x="7630627" y="5690792"/>
            <a:ext cx="696659" cy="118435"/>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Conector recto 388">
            <a:extLst>
              <a:ext uri="{FF2B5EF4-FFF2-40B4-BE49-F238E27FC236}">
                <a16:creationId xmlns:a16="http://schemas.microsoft.com/office/drawing/2014/main" id="{3FAEE11F-5707-334D-8DFD-B45D06568458}"/>
              </a:ext>
            </a:extLst>
          </p:cNvPr>
          <p:cNvCxnSpPr>
            <a:cxnSpLocks/>
          </p:cNvCxnSpPr>
          <p:nvPr/>
        </p:nvCxnSpPr>
        <p:spPr>
          <a:xfrm flipV="1">
            <a:off x="5915553" y="1698272"/>
            <a:ext cx="1668136" cy="369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0" name="Conector recto 389">
            <a:extLst>
              <a:ext uri="{FF2B5EF4-FFF2-40B4-BE49-F238E27FC236}">
                <a16:creationId xmlns:a16="http://schemas.microsoft.com/office/drawing/2014/main" id="{B237BDF2-DFF8-B043-A998-50EEBAC80C62}"/>
              </a:ext>
            </a:extLst>
          </p:cNvPr>
          <p:cNvCxnSpPr>
            <a:cxnSpLocks/>
          </p:cNvCxnSpPr>
          <p:nvPr/>
        </p:nvCxnSpPr>
        <p:spPr>
          <a:xfrm flipV="1">
            <a:off x="7581429" y="1623523"/>
            <a:ext cx="1998774" cy="5011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1" name="Conector recto 390">
            <a:extLst>
              <a:ext uri="{FF2B5EF4-FFF2-40B4-BE49-F238E27FC236}">
                <a16:creationId xmlns:a16="http://schemas.microsoft.com/office/drawing/2014/main" id="{76AF0BFE-CD37-BF49-BCC9-4684DDA8F4D8}"/>
              </a:ext>
            </a:extLst>
          </p:cNvPr>
          <p:cNvCxnSpPr>
            <a:cxnSpLocks/>
          </p:cNvCxnSpPr>
          <p:nvPr/>
        </p:nvCxnSpPr>
        <p:spPr>
          <a:xfrm>
            <a:off x="7600699" y="1701356"/>
            <a:ext cx="1979504" cy="10613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8" name="Conector recto 397">
            <a:extLst>
              <a:ext uri="{FF2B5EF4-FFF2-40B4-BE49-F238E27FC236}">
                <a16:creationId xmlns:a16="http://schemas.microsoft.com/office/drawing/2014/main" id="{68E690E8-6F3D-B443-BA3A-6957BE956418}"/>
              </a:ext>
            </a:extLst>
          </p:cNvPr>
          <p:cNvCxnSpPr>
            <a:cxnSpLocks/>
          </p:cNvCxnSpPr>
          <p:nvPr/>
        </p:nvCxnSpPr>
        <p:spPr>
          <a:xfrm>
            <a:off x="5921295" y="1699739"/>
            <a:ext cx="1636962" cy="337946"/>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9" name="Conector recto 398">
            <a:extLst>
              <a:ext uri="{FF2B5EF4-FFF2-40B4-BE49-F238E27FC236}">
                <a16:creationId xmlns:a16="http://schemas.microsoft.com/office/drawing/2014/main" id="{DCAC9F14-79DE-D44F-8294-F615221241BF}"/>
              </a:ext>
            </a:extLst>
          </p:cNvPr>
          <p:cNvCxnSpPr>
            <a:cxnSpLocks/>
          </p:cNvCxnSpPr>
          <p:nvPr/>
        </p:nvCxnSpPr>
        <p:spPr>
          <a:xfrm>
            <a:off x="7558257" y="2047751"/>
            <a:ext cx="2021946" cy="33045"/>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0" name="Conector recto 399">
            <a:extLst>
              <a:ext uri="{FF2B5EF4-FFF2-40B4-BE49-F238E27FC236}">
                <a16:creationId xmlns:a16="http://schemas.microsoft.com/office/drawing/2014/main" id="{96CC6F0A-7468-7D42-9B14-155335F9C9F2}"/>
              </a:ext>
            </a:extLst>
          </p:cNvPr>
          <p:cNvCxnSpPr>
            <a:cxnSpLocks/>
          </p:cNvCxnSpPr>
          <p:nvPr/>
        </p:nvCxnSpPr>
        <p:spPr>
          <a:xfrm>
            <a:off x="7558257" y="2059459"/>
            <a:ext cx="1237355" cy="129100"/>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5" name="Conector recto 434">
            <a:extLst>
              <a:ext uri="{FF2B5EF4-FFF2-40B4-BE49-F238E27FC236}">
                <a16:creationId xmlns:a16="http://schemas.microsoft.com/office/drawing/2014/main" id="{247455AE-EFA7-D041-AA82-173A7DF1D85A}"/>
              </a:ext>
            </a:extLst>
          </p:cNvPr>
          <p:cNvCxnSpPr>
            <a:cxnSpLocks/>
          </p:cNvCxnSpPr>
          <p:nvPr/>
        </p:nvCxnSpPr>
        <p:spPr>
          <a:xfrm>
            <a:off x="5977892" y="4632683"/>
            <a:ext cx="674383" cy="76551"/>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7" name="Conector recto 436">
            <a:extLst>
              <a:ext uri="{FF2B5EF4-FFF2-40B4-BE49-F238E27FC236}">
                <a16:creationId xmlns:a16="http://schemas.microsoft.com/office/drawing/2014/main" id="{E80F0356-B6F5-AD42-B97F-99D1771FEAC0}"/>
              </a:ext>
            </a:extLst>
          </p:cNvPr>
          <p:cNvCxnSpPr>
            <a:cxnSpLocks/>
          </p:cNvCxnSpPr>
          <p:nvPr/>
        </p:nvCxnSpPr>
        <p:spPr>
          <a:xfrm>
            <a:off x="5995864" y="4597820"/>
            <a:ext cx="1668542" cy="1105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1" name="Conector recto 440">
            <a:extLst>
              <a:ext uri="{FF2B5EF4-FFF2-40B4-BE49-F238E27FC236}">
                <a16:creationId xmlns:a16="http://schemas.microsoft.com/office/drawing/2014/main" id="{F0DD8059-099A-DE4C-B7E1-35135C961693}"/>
              </a:ext>
            </a:extLst>
          </p:cNvPr>
          <p:cNvCxnSpPr>
            <a:cxnSpLocks/>
          </p:cNvCxnSpPr>
          <p:nvPr/>
        </p:nvCxnSpPr>
        <p:spPr>
          <a:xfrm flipV="1">
            <a:off x="5997118" y="4191036"/>
            <a:ext cx="1596077" cy="197818"/>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1" name="Conector recto 450">
            <a:extLst>
              <a:ext uri="{FF2B5EF4-FFF2-40B4-BE49-F238E27FC236}">
                <a16:creationId xmlns:a16="http://schemas.microsoft.com/office/drawing/2014/main" id="{8A927F87-5C07-E74C-A341-E0DB0D4FB0DD}"/>
              </a:ext>
            </a:extLst>
          </p:cNvPr>
          <p:cNvCxnSpPr>
            <a:cxnSpLocks/>
          </p:cNvCxnSpPr>
          <p:nvPr/>
        </p:nvCxnSpPr>
        <p:spPr>
          <a:xfrm>
            <a:off x="7637798" y="4371842"/>
            <a:ext cx="1942405" cy="9995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52" name="Conector recto 451">
            <a:extLst>
              <a:ext uri="{FF2B5EF4-FFF2-40B4-BE49-F238E27FC236}">
                <a16:creationId xmlns:a16="http://schemas.microsoft.com/office/drawing/2014/main" id="{436E9B66-120C-1248-880B-344F82C7F19C}"/>
              </a:ext>
            </a:extLst>
          </p:cNvPr>
          <p:cNvCxnSpPr>
            <a:cxnSpLocks/>
          </p:cNvCxnSpPr>
          <p:nvPr/>
        </p:nvCxnSpPr>
        <p:spPr>
          <a:xfrm>
            <a:off x="7628874" y="4360409"/>
            <a:ext cx="683731" cy="151857"/>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5" name="Conector recto 494">
            <a:extLst>
              <a:ext uri="{FF2B5EF4-FFF2-40B4-BE49-F238E27FC236}">
                <a16:creationId xmlns:a16="http://schemas.microsoft.com/office/drawing/2014/main" id="{099C8EB9-2CBE-E740-A939-C7593D138E46}"/>
              </a:ext>
            </a:extLst>
          </p:cNvPr>
          <p:cNvCxnSpPr>
            <a:cxnSpLocks/>
          </p:cNvCxnSpPr>
          <p:nvPr/>
        </p:nvCxnSpPr>
        <p:spPr>
          <a:xfrm>
            <a:off x="7587367" y="4171900"/>
            <a:ext cx="2003409" cy="135532"/>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6" name="Conector recto 495">
            <a:extLst>
              <a:ext uri="{FF2B5EF4-FFF2-40B4-BE49-F238E27FC236}">
                <a16:creationId xmlns:a16="http://schemas.microsoft.com/office/drawing/2014/main" id="{94EE7E7D-6D34-5A41-96A4-77740C019EB5}"/>
              </a:ext>
            </a:extLst>
          </p:cNvPr>
          <p:cNvCxnSpPr>
            <a:cxnSpLocks/>
          </p:cNvCxnSpPr>
          <p:nvPr/>
        </p:nvCxnSpPr>
        <p:spPr>
          <a:xfrm flipV="1">
            <a:off x="7608989" y="4120631"/>
            <a:ext cx="1955437" cy="57964"/>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8" name="Conector recto 497">
            <a:extLst>
              <a:ext uri="{FF2B5EF4-FFF2-40B4-BE49-F238E27FC236}">
                <a16:creationId xmlns:a16="http://schemas.microsoft.com/office/drawing/2014/main" id="{478832DB-FF85-0248-A7A4-E3DAE8ED39C0}"/>
              </a:ext>
            </a:extLst>
          </p:cNvPr>
          <p:cNvCxnSpPr>
            <a:cxnSpLocks/>
          </p:cNvCxnSpPr>
          <p:nvPr/>
        </p:nvCxnSpPr>
        <p:spPr>
          <a:xfrm>
            <a:off x="6001320" y="3870437"/>
            <a:ext cx="1666806" cy="3722"/>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99" name="Conector recto 498">
            <a:extLst>
              <a:ext uri="{FF2B5EF4-FFF2-40B4-BE49-F238E27FC236}">
                <a16:creationId xmlns:a16="http://schemas.microsoft.com/office/drawing/2014/main" id="{318396A9-E3CF-374D-821C-221E44F8FAFE}"/>
              </a:ext>
            </a:extLst>
          </p:cNvPr>
          <p:cNvCxnSpPr>
            <a:cxnSpLocks/>
          </p:cNvCxnSpPr>
          <p:nvPr/>
        </p:nvCxnSpPr>
        <p:spPr>
          <a:xfrm>
            <a:off x="6007316" y="3900254"/>
            <a:ext cx="460529" cy="205388"/>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0" name="Conector recto 499">
            <a:extLst>
              <a:ext uri="{FF2B5EF4-FFF2-40B4-BE49-F238E27FC236}">
                <a16:creationId xmlns:a16="http://schemas.microsoft.com/office/drawing/2014/main" id="{F59A2F2D-E274-F542-B26C-B8A0D93098C6}"/>
              </a:ext>
            </a:extLst>
          </p:cNvPr>
          <p:cNvCxnSpPr>
            <a:cxnSpLocks/>
          </p:cNvCxnSpPr>
          <p:nvPr/>
        </p:nvCxnSpPr>
        <p:spPr>
          <a:xfrm>
            <a:off x="7664007" y="3867704"/>
            <a:ext cx="1960321" cy="1420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1" name="Conector recto 500">
            <a:extLst>
              <a:ext uri="{FF2B5EF4-FFF2-40B4-BE49-F238E27FC236}">
                <a16:creationId xmlns:a16="http://schemas.microsoft.com/office/drawing/2014/main" id="{9DDD83BB-60B0-B74C-8CCC-B2CFED700AAE}"/>
              </a:ext>
            </a:extLst>
          </p:cNvPr>
          <p:cNvCxnSpPr>
            <a:cxnSpLocks/>
          </p:cNvCxnSpPr>
          <p:nvPr/>
        </p:nvCxnSpPr>
        <p:spPr>
          <a:xfrm>
            <a:off x="7690968" y="3895538"/>
            <a:ext cx="589362" cy="86617"/>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09" name="Conector recto 508">
            <a:extLst>
              <a:ext uri="{FF2B5EF4-FFF2-40B4-BE49-F238E27FC236}">
                <a16:creationId xmlns:a16="http://schemas.microsoft.com/office/drawing/2014/main" id="{D76144A1-D416-3549-8A05-84070E5E4892}"/>
              </a:ext>
            </a:extLst>
          </p:cNvPr>
          <p:cNvCxnSpPr>
            <a:cxnSpLocks/>
          </p:cNvCxnSpPr>
          <p:nvPr/>
        </p:nvCxnSpPr>
        <p:spPr>
          <a:xfrm>
            <a:off x="5967660" y="3617033"/>
            <a:ext cx="1700466" cy="14066"/>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0" name="Conector recto 509">
            <a:extLst>
              <a:ext uri="{FF2B5EF4-FFF2-40B4-BE49-F238E27FC236}">
                <a16:creationId xmlns:a16="http://schemas.microsoft.com/office/drawing/2014/main" id="{33252C2C-BB3E-224D-B44A-FFF686F85F40}"/>
              </a:ext>
            </a:extLst>
          </p:cNvPr>
          <p:cNvCxnSpPr>
            <a:cxnSpLocks/>
          </p:cNvCxnSpPr>
          <p:nvPr/>
        </p:nvCxnSpPr>
        <p:spPr>
          <a:xfrm>
            <a:off x="5967405" y="3631973"/>
            <a:ext cx="485088" cy="102843"/>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1" name="Conector recto 510">
            <a:extLst>
              <a:ext uri="{FF2B5EF4-FFF2-40B4-BE49-F238E27FC236}">
                <a16:creationId xmlns:a16="http://schemas.microsoft.com/office/drawing/2014/main" id="{32DDDC31-DB8A-E24F-A9B2-138FBCB4866F}"/>
              </a:ext>
            </a:extLst>
          </p:cNvPr>
          <p:cNvCxnSpPr>
            <a:cxnSpLocks/>
          </p:cNvCxnSpPr>
          <p:nvPr/>
        </p:nvCxnSpPr>
        <p:spPr>
          <a:xfrm>
            <a:off x="7684538" y="3627298"/>
            <a:ext cx="1960321" cy="1420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2" name="Conector recto 511">
            <a:extLst>
              <a:ext uri="{FF2B5EF4-FFF2-40B4-BE49-F238E27FC236}">
                <a16:creationId xmlns:a16="http://schemas.microsoft.com/office/drawing/2014/main" id="{6A71B767-174C-0149-9EBA-0772AB60DFC3}"/>
              </a:ext>
            </a:extLst>
          </p:cNvPr>
          <p:cNvCxnSpPr>
            <a:cxnSpLocks/>
          </p:cNvCxnSpPr>
          <p:nvPr/>
        </p:nvCxnSpPr>
        <p:spPr>
          <a:xfrm>
            <a:off x="7668126" y="3628560"/>
            <a:ext cx="589362" cy="86617"/>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7" name="Conector recto 516">
            <a:extLst>
              <a:ext uri="{FF2B5EF4-FFF2-40B4-BE49-F238E27FC236}">
                <a16:creationId xmlns:a16="http://schemas.microsoft.com/office/drawing/2014/main" id="{4A538EFC-2C0C-924B-A0EA-B2FC972E7AAD}"/>
              </a:ext>
            </a:extLst>
          </p:cNvPr>
          <p:cNvCxnSpPr>
            <a:cxnSpLocks/>
          </p:cNvCxnSpPr>
          <p:nvPr/>
        </p:nvCxnSpPr>
        <p:spPr>
          <a:xfrm flipV="1">
            <a:off x="5945487" y="3167733"/>
            <a:ext cx="1655680" cy="16996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8" name="Conector recto 517">
            <a:extLst>
              <a:ext uri="{FF2B5EF4-FFF2-40B4-BE49-F238E27FC236}">
                <a16:creationId xmlns:a16="http://schemas.microsoft.com/office/drawing/2014/main" id="{34EF2B27-0CDB-CE4E-B10C-77E7D72B0A77}"/>
              </a:ext>
            </a:extLst>
          </p:cNvPr>
          <p:cNvCxnSpPr>
            <a:cxnSpLocks/>
          </p:cNvCxnSpPr>
          <p:nvPr/>
        </p:nvCxnSpPr>
        <p:spPr>
          <a:xfrm>
            <a:off x="5972956" y="3367742"/>
            <a:ext cx="1614767" cy="48501"/>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9" name="Conector recto 518">
            <a:extLst>
              <a:ext uri="{FF2B5EF4-FFF2-40B4-BE49-F238E27FC236}">
                <a16:creationId xmlns:a16="http://schemas.microsoft.com/office/drawing/2014/main" id="{90D6A67A-3A62-A948-BD82-C95053D884C4}"/>
              </a:ext>
            </a:extLst>
          </p:cNvPr>
          <p:cNvCxnSpPr>
            <a:cxnSpLocks/>
          </p:cNvCxnSpPr>
          <p:nvPr/>
        </p:nvCxnSpPr>
        <p:spPr>
          <a:xfrm flipV="1">
            <a:off x="5966126" y="2427827"/>
            <a:ext cx="1655869" cy="236233"/>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0" name="Conector recto 519">
            <a:extLst>
              <a:ext uri="{FF2B5EF4-FFF2-40B4-BE49-F238E27FC236}">
                <a16:creationId xmlns:a16="http://schemas.microsoft.com/office/drawing/2014/main" id="{B01E51D0-1292-9B46-ABF2-40696B9C5737}"/>
              </a:ext>
            </a:extLst>
          </p:cNvPr>
          <p:cNvCxnSpPr>
            <a:cxnSpLocks/>
          </p:cNvCxnSpPr>
          <p:nvPr/>
        </p:nvCxnSpPr>
        <p:spPr>
          <a:xfrm>
            <a:off x="5966126" y="2664060"/>
            <a:ext cx="1664080" cy="27955"/>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0" name="Conector recto 579">
            <a:extLst>
              <a:ext uri="{FF2B5EF4-FFF2-40B4-BE49-F238E27FC236}">
                <a16:creationId xmlns:a16="http://schemas.microsoft.com/office/drawing/2014/main" id="{838403E8-3B1B-624F-BCA2-AD80F6DE96AF}"/>
              </a:ext>
            </a:extLst>
          </p:cNvPr>
          <p:cNvCxnSpPr>
            <a:cxnSpLocks/>
          </p:cNvCxnSpPr>
          <p:nvPr/>
        </p:nvCxnSpPr>
        <p:spPr>
          <a:xfrm>
            <a:off x="7612108" y="3411781"/>
            <a:ext cx="1960321" cy="1420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1" name="Conector recto 580">
            <a:extLst>
              <a:ext uri="{FF2B5EF4-FFF2-40B4-BE49-F238E27FC236}">
                <a16:creationId xmlns:a16="http://schemas.microsoft.com/office/drawing/2014/main" id="{73AEDE34-259C-8746-8860-4F40AFA86AC5}"/>
              </a:ext>
            </a:extLst>
          </p:cNvPr>
          <p:cNvCxnSpPr>
            <a:cxnSpLocks/>
          </p:cNvCxnSpPr>
          <p:nvPr/>
        </p:nvCxnSpPr>
        <p:spPr>
          <a:xfrm>
            <a:off x="7595696" y="3413043"/>
            <a:ext cx="589362" cy="86617"/>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2" name="Conector recto 581">
            <a:extLst>
              <a:ext uri="{FF2B5EF4-FFF2-40B4-BE49-F238E27FC236}">
                <a16:creationId xmlns:a16="http://schemas.microsoft.com/office/drawing/2014/main" id="{5401DF8B-8977-164B-AE6B-E75A5420ABC1}"/>
              </a:ext>
            </a:extLst>
          </p:cNvPr>
          <p:cNvCxnSpPr>
            <a:cxnSpLocks/>
          </p:cNvCxnSpPr>
          <p:nvPr/>
        </p:nvCxnSpPr>
        <p:spPr>
          <a:xfrm flipV="1">
            <a:off x="7618573" y="3129317"/>
            <a:ext cx="1987452" cy="3514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3" name="Conector recto 582">
            <a:extLst>
              <a:ext uri="{FF2B5EF4-FFF2-40B4-BE49-F238E27FC236}">
                <a16:creationId xmlns:a16="http://schemas.microsoft.com/office/drawing/2014/main" id="{38D418C0-394A-CE46-99DC-5A988049BAC7}"/>
              </a:ext>
            </a:extLst>
          </p:cNvPr>
          <p:cNvCxnSpPr>
            <a:cxnSpLocks/>
          </p:cNvCxnSpPr>
          <p:nvPr/>
        </p:nvCxnSpPr>
        <p:spPr>
          <a:xfrm>
            <a:off x="7646042" y="3194502"/>
            <a:ext cx="1933830" cy="64888"/>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9" name="Conector recto 588">
            <a:extLst>
              <a:ext uri="{FF2B5EF4-FFF2-40B4-BE49-F238E27FC236}">
                <a16:creationId xmlns:a16="http://schemas.microsoft.com/office/drawing/2014/main" id="{6DFECEF3-762E-3042-8FE5-8C1708F89905}"/>
              </a:ext>
            </a:extLst>
          </p:cNvPr>
          <p:cNvCxnSpPr>
            <a:cxnSpLocks/>
          </p:cNvCxnSpPr>
          <p:nvPr/>
        </p:nvCxnSpPr>
        <p:spPr>
          <a:xfrm>
            <a:off x="5935667" y="2950962"/>
            <a:ext cx="1665833" cy="21858"/>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0" name="Conector recto 589">
            <a:extLst>
              <a:ext uri="{FF2B5EF4-FFF2-40B4-BE49-F238E27FC236}">
                <a16:creationId xmlns:a16="http://schemas.microsoft.com/office/drawing/2014/main" id="{8C25DA6F-6152-9C4C-8183-0A4CE065B489}"/>
              </a:ext>
            </a:extLst>
          </p:cNvPr>
          <p:cNvCxnSpPr>
            <a:cxnSpLocks/>
          </p:cNvCxnSpPr>
          <p:nvPr/>
        </p:nvCxnSpPr>
        <p:spPr>
          <a:xfrm>
            <a:off x="5904669" y="2958739"/>
            <a:ext cx="485088" cy="102843"/>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1" name="Conector recto 590">
            <a:extLst>
              <a:ext uri="{FF2B5EF4-FFF2-40B4-BE49-F238E27FC236}">
                <a16:creationId xmlns:a16="http://schemas.microsoft.com/office/drawing/2014/main" id="{D7762BF7-14A7-4744-BB87-02D567CB9D7A}"/>
              </a:ext>
            </a:extLst>
          </p:cNvPr>
          <p:cNvCxnSpPr>
            <a:cxnSpLocks/>
          </p:cNvCxnSpPr>
          <p:nvPr/>
        </p:nvCxnSpPr>
        <p:spPr>
          <a:xfrm flipV="1">
            <a:off x="7653714" y="2958502"/>
            <a:ext cx="1963746" cy="1087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2" name="Conector recto 591">
            <a:extLst>
              <a:ext uri="{FF2B5EF4-FFF2-40B4-BE49-F238E27FC236}">
                <a16:creationId xmlns:a16="http://schemas.microsoft.com/office/drawing/2014/main" id="{E1EFF171-A563-184F-9B19-8F25AFD1A6EC}"/>
              </a:ext>
            </a:extLst>
          </p:cNvPr>
          <p:cNvCxnSpPr>
            <a:cxnSpLocks/>
          </p:cNvCxnSpPr>
          <p:nvPr/>
        </p:nvCxnSpPr>
        <p:spPr>
          <a:xfrm>
            <a:off x="7622698" y="2975281"/>
            <a:ext cx="589362" cy="86617"/>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6" name="Conector recto 655">
            <a:extLst>
              <a:ext uri="{FF2B5EF4-FFF2-40B4-BE49-F238E27FC236}">
                <a16:creationId xmlns:a16="http://schemas.microsoft.com/office/drawing/2014/main" id="{9F8154B0-21E1-6C46-A744-D7AF125D9789}"/>
              </a:ext>
            </a:extLst>
          </p:cNvPr>
          <p:cNvCxnSpPr>
            <a:cxnSpLocks/>
          </p:cNvCxnSpPr>
          <p:nvPr/>
        </p:nvCxnSpPr>
        <p:spPr>
          <a:xfrm>
            <a:off x="7649347" y="2708392"/>
            <a:ext cx="1960321" cy="14207"/>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7" name="Conector recto 656">
            <a:extLst>
              <a:ext uri="{FF2B5EF4-FFF2-40B4-BE49-F238E27FC236}">
                <a16:creationId xmlns:a16="http://schemas.microsoft.com/office/drawing/2014/main" id="{5BADCAF5-7B1B-F04D-A890-BCE81AFB7A4C}"/>
              </a:ext>
            </a:extLst>
          </p:cNvPr>
          <p:cNvCxnSpPr>
            <a:cxnSpLocks/>
          </p:cNvCxnSpPr>
          <p:nvPr/>
        </p:nvCxnSpPr>
        <p:spPr>
          <a:xfrm>
            <a:off x="7632935" y="2709654"/>
            <a:ext cx="589362" cy="86617"/>
          </a:xfrm>
          <a:prstGeom prst="line">
            <a:avLst/>
          </a:prstGeom>
          <a:ln w="1270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8" name="Conector recto 657">
            <a:extLst>
              <a:ext uri="{FF2B5EF4-FFF2-40B4-BE49-F238E27FC236}">
                <a16:creationId xmlns:a16="http://schemas.microsoft.com/office/drawing/2014/main" id="{8E5D9487-1877-E64B-A0F4-65206D8E03EC}"/>
              </a:ext>
            </a:extLst>
          </p:cNvPr>
          <p:cNvCxnSpPr>
            <a:cxnSpLocks/>
          </p:cNvCxnSpPr>
          <p:nvPr/>
        </p:nvCxnSpPr>
        <p:spPr>
          <a:xfrm flipV="1">
            <a:off x="7621756" y="2389863"/>
            <a:ext cx="1987452" cy="35140"/>
          </a:xfrm>
          <a:prstGeom prst="line">
            <a:avLst/>
          </a:prstGeom>
          <a:ln w="1270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9" name="Conector recto 658">
            <a:extLst>
              <a:ext uri="{FF2B5EF4-FFF2-40B4-BE49-F238E27FC236}">
                <a16:creationId xmlns:a16="http://schemas.microsoft.com/office/drawing/2014/main" id="{E4DAF738-567E-3A48-82D6-C4E68BE43A7E}"/>
              </a:ext>
            </a:extLst>
          </p:cNvPr>
          <p:cNvCxnSpPr>
            <a:cxnSpLocks/>
          </p:cNvCxnSpPr>
          <p:nvPr/>
        </p:nvCxnSpPr>
        <p:spPr>
          <a:xfrm>
            <a:off x="7649225" y="2455048"/>
            <a:ext cx="1933830" cy="64888"/>
          </a:xfrm>
          <a:prstGeom prst="line">
            <a:avLst/>
          </a:prstGeom>
          <a:ln w="12700">
            <a:solidFill>
              <a:srgbClr val="C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5" name="CuadroTexto 674">
            <a:extLst>
              <a:ext uri="{FF2B5EF4-FFF2-40B4-BE49-F238E27FC236}">
                <a16:creationId xmlns:a16="http://schemas.microsoft.com/office/drawing/2014/main" id="{5D14810A-2152-E749-B622-B1B8ED533E09}"/>
              </a:ext>
            </a:extLst>
          </p:cNvPr>
          <p:cNvSpPr txBox="1"/>
          <p:nvPr/>
        </p:nvSpPr>
        <p:spPr>
          <a:xfrm>
            <a:off x="10075617" y="5016508"/>
            <a:ext cx="1935145" cy="1692771"/>
          </a:xfrm>
          <a:prstGeom prst="rect">
            <a:avLst/>
          </a:prstGeom>
          <a:noFill/>
        </p:spPr>
        <p:txBody>
          <a:bodyPr wrap="none" rtlCol="0">
            <a:spAutoFit/>
          </a:bodyPr>
          <a:lstStyle/>
          <a:p>
            <a:pPr algn="ctr"/>
            <a:r>
              <a:rPr lang="es-PE" sz="800" b="1" dirty="0"/>
              <a:t>Instrumentos:</a:t>
            </a:r>
          </a:p>
          <a:p>
            <a:r>
              <a:rPr lang="es-PE" sz="800" dirty="0"/>
              <a:t>D-Donaciones</a:t>
            </a:r>
          </a:p>
          <a:p>
            <a:r>
              <a:rPr lang="es-PE" sz="800" dirty="0"/>
              <a:t>B-Bonos</a:t>
            </a:r>
          </a:p>
          <a:p>
            <a:r>
              <a:rPr lang="es-PE" sz="800" dirty="0"/>
              <a:t>E-Equity</a:t>
            </a:r>
          </a:p>
          <a:p>
            <a:r>
              <a:rPr lang="es-PE" sz="800" dirty="0"/>
              <a:t>G- Garantías</a:t>
            </a:r>
          </a:p>
          <a:p>
            <a:r>
              <a:rPr lang="es-PE" sz="800" dirty="0"/>
              <a:t>PC-Préstamos concesionales</a:t>
            </a:r>
          </a:p>
          <a:p>
            <a:r>
              <a:rPr lang="es-PE" sz="800" dirty="0"/>
              <a:t>PNC-Préstamos no concesionales</a:t>
            </a:r>
          </a:p>
          <a:p>
            <a:r>
              <a:rPr lang="es-PE" sz="800" dirty="0"/>
              <a:t>LdC-Líneas de crédito</a:t>
            </a:r>
          </a:p>
          <a:p>
            <a:r>
              <a:rPr lang="es-PE" sz="800" dirty="0"/>
              <a:t>FBR-Financiamiento basado en resultados</a:t>
            </a:r>
          </a:p>
          <a:p>
            <a:r>
              <a:rPr lang="es-PE" sz="800" dirty="0"/>
              <a:t>FBP-Financiamiento basado en políticas</a:t>
            </a:r>
          </a:p>
          <a:p>
            <a:r>
              <a:rPr lang="es-PE" sz="800" dirty="0"/>
              <a:t>R-Refinanciamiento</a:t>
            </a:r>
          </a:p>
          <a:p>
            <a:r>
              <a:rPr lang="es-PE" sz="800" dirty="0"/>
              <a:t>CdT-Capital de trabajo</a:t>
            </a:r>
          </a:p>
          <a:p>
            <a:r>
              <a:rPr lang="es-PE" sz="800" dirty="0"/>
              <a:t>AT-Asistencia Técnica</a:t>
            </a:r>
          </a:p>
        </p:txBody>
      </p:sp>
      <p:sp>
        <p:nvSpPr>
          <p:cNvPr id="676" name="CuadroTexto 675">
            <a:extLst>
              <a:ext uri="{FF2B5EF4-FFF2-40B4-BE49-F238E27FC236}">
                <a16:creationId xmlns:a16="http://schemas.microsoft.com/office/drawing/2014/main" id="{2B95A207-EAD8-4443-8735-C8CAC765215B}"/>
              </a:ext>
            </a:extLst>
          </p:cNvPr>
          <p:cNvSpPr txBox="1"/>
          <p:nvPr/>
        </p:nvSpPr>
        <p:spPr>
          <a:xfrm>
            <a:off x="9786212" y="396125"/>
            <a:ext cx="1608133" cy="276999"/>
          </a:xfrm>
          <a:prstGeom prst="rect">
            <a:avLst/>
          </a:prstGeom>
          <a:noFill/>
        </p:spPr>
        <p:txBody>
          <a:bodyPr wrap="none" rtlCol="0">
            <a:spAutoFit/>
          </a:bodyPr>
          <a:lstStyle/>
          <a:p>
            <a:r>
              <a:rPr lang="es-PE" sz="1200" dirty="0"/>
              <a:t>B/E/G/R/CdT/PNC/FBR</a:t>
            </a:r>
          </a:p>
        </p:txBody>
      </p:sp>
      <p:sp>
        <p:nvSpPr>
          <p:cNvPr id="677" name="CuadroTexto 676">
            <a:extLst>
              <a:ext uri="{FF2B5EF4-FFF2-40B4-BE49-F238E27FC236}">
                <a16:creationId xmlns:a16="http://schemas.microsoft.com/office/drawing/2014/main" id="{93D0736C-B3CB-054E-AF8C-53A062FD014C}"/>
              </a:ext>
            </a:extLst>
          </p:cNvPr>
          <p:cNvSpPr txBox="1"/>
          <p:nvPr/>
        </p:nvSpPr>
        <p:spPr>
          <a:xfrm>
            <a:off x="9771889" y="889795"/>
            <a:ext cx="1188146" cy="276999"/>
          </a:xfrm>
          <a:prstGeom prst="rect">
            <a:avLst/>
          </a:prstGeom>
          <a:noFill/>
        </p:spPr>
        <p:txBody>
          <a:bodyPr wrap="none" rtlCol="0">
            <a:spAutoFit/>
          </a:bodyPr>
          <a:lstStyle/>
          <a:p>
            <a:r>
              <a:rPr lang="es-PE" sz="1200" dirty="0"/>
              <a:t>Mix: D+PC/B/G/</a:t>
            </a:r>
          </a:p>
        </p:txBody>
      </p:sp>
      <p:sp>
        <p:nvSpPr>
          <p:cNvPr id="678" name="CuadroTexto 677">
            <a:extLst>
              <a:ext uri="{FF2B5EF4-FFF2-40B4-BE49-F238E27FC236}">
                <a16:creationId xmlns:a16="http://schemas.microsoft.com/office/drawing/2014/main" id="{9923EC5C-816C-7B40-9777-F5E1A7F2C6B2}"/>
              </a:ext>
            </a:extLst>
          </p:cNvPr>
          <p:cNvSpPr txBox="1"/>
          <p:nvPr/>
        </p:nvSpPr>
        <p:spPr>
          <a:xfrm>
            <a:off x="9788074" y="652427"/>
            <a:ext cx="782843" cy="276999"/>
          </a:xfrm>
          <a:prstGeom prst="rect">
            <a:avLst/>
          </a:prstGeom>
          <a:noFill/>
        </p:spPr>
        <p:txBody>
          <a:bodyPr wrap="none" rtlCol="0">
            <a:spAutoFit/>
          </a:bodyPr>
          <a:lstStyle/>
          <a:p>
            <a:r>
              <a:rPr lang="es-PE" sz="1200" dirty="0"/>
              <a:t>D/FBR/AT</a:t>
            </a:r>
          </a:p>
        </p:txBody>
      </p:sp>
      <p:sp>
        <p:nvSpPr>
          <p:cNvPr id="679" name="CuadroTexto 678">
            <a:extLst>
              <a:ext uri="{FF2B5EF4-FFF2-40B4-BE49-F238E27FC236}">
                <a16:creationId xmlns:a16="http://schemas.microsoft.com/office/drawing/2014/main" id="{6F9322F2-E78C-E14E-BFBE-57372BB6F297}"/>
              </a:ext>
            </a:extLst>
          </p:cNvPr>
          <p:cNvSpPr txBox="1"/>
          <p:nvPr/>
        </p:nvSpPr>
        <p:spPr>
          <a:xfrm>
            <a:off x="9778429" y="1170197"/>
            <a:ext cx="782843" cy="276999"/>
          </a:xfrm>
          <a:prstGeom prst="rect">
            <a:avLst/>
          </a:prstGeom>
          <a:noFill/>
        </p:spPr>
        <p:txBody>
          <a:bodyPr wrap="none" rtlCol="0">
            <a:spAutoFit/>
          </a:bodyPr>
          <a:lstStyle/>
          <a:p>
            <a:r>
              <a:rPr lang="es-PE" sz="1200" dirty="0"/>
              <a:t>D/FBR/AT</a:t>
            </a:r>
          </a:p>
        </p:txBody>
      </p:sp>
      <p:sp>
        <p:nvSpPr>
          <p:cNvPr id="680" name="CuadroTexto 679">
            <a:extLst>
              <a:ext uri="{FF2B5EF4-FFF2-40B4-BE49-F238E27FC236}">
                <a16:creationId xmlns:a16="http://schemas.microsoft.com/office/drawing/2014/main" id="{3663562D-B47C-034E-9F46-15E8491354CC}"/>
              </a:ext>
            </a:extLst>
          </p:cNvPr>
          <p:cNvSpPr txBox="1"/>
          <p:nvPr/>
        </p:nvSpPr>
        <p:spPr>
          <a:xfrm>
            <a:off x="9780358" y="1673636"/>
            <a:ext cx="782843" cy="276999"/>
          </a:xfrm>
          <a:prstGeom prst="rect">
            <a:avLst/>
          </a:prstGeom>
          <a:noFill/>
        </p:spPr>
        <p:txBody>
          <a:bodyPr wrap="none" rtlCol="0">
            <a:spAutoFit/>
          </a:bodyPr>
          <a:lstStyle/>
          <a:p>
            <a:r>
              <a:rPr lang="es-PE" sz="1200" dirty="0"/>
              <a:t>D/FBR/AT</a:t>
            </a:r>
          </a:p>
        </p:txBody>
      </p:sp>
      <p:sp>
        <p:nvSpPr>
          <p:cNvPr id="683" name="CuadroTexto 682">
            <a:extLst>
              <a:ext uri="{FF2B5EF4-FFF2-40B4-BE49-F238E27FC236}">
                <a16:creationId xmlns:a16="http://schemas.microsoft.com/office/drawing/2014/main" id="{EC22D949-5CF7-094D-B3B5-00208BE25585}"/>
              </a:ext>
            </a:extLst>
          </p:cNvPr>
          <p:cNvSpPr txBox="1"/>
          <p:nvPr/>
        </p:nvSpPr>
        <p:spPr>
          <a:xfrm>
            <a:off x="9799716" y="1485023"/>
            <a:ext cx="1608133" cy="276999"/>
          </a:xfrm>
          <a:prstGeom prst="rect">
            <a:avLst/>
          </a:prstGeom>
          <a:noFill/>
        </p:spPr>
        <p:txBody>
          <a:bodyPr wrap="none" rtlCol="0">
            <a:spAutoFit/>
          </a:bodyPr>
          <a:lstStyle/>
          <a:p>
            <a:r>
              <a:rPr lang="es-PE" sz="1200" dirty="0"/>
              <a:t>B/E/G/R/CdT/PNC/FBR</a:t>
            </a:r>
          </a:p>
        </p:txBody>
      </p:sp>
      <p:sp>
        <p:nvSpPr>
          <p:cNvPr id="684" name="CuadroTexto 683">
            <a:extLst>
              <a:ext uri="{FF2B5EF4-FFF2-40B4-BE49-F238E27FC236}">
                <a16:creationId xmlns:a16="http://schemas.microsoft.com/office/drawing/2014/main" id="{ED2350CE-BE54-B64B-BABC-B50A0C9245CF}"/>
              </a:ext>
            </a:extLst>
          </p:cNvPr>
          <p:cNvSpPr txBox="1"/>
          <p:nvPr/>
        </p:nvSpPr>
        <p:spPr>
          <a:xfrm>
            <a:off x="9762243" y="1955028"/>
            <a:ext cx="1188146" cy="276999"/>
          </a:xfrm>
          <a:prstGeom prst="rect">
            <a:avLst/>
          </a:prstGeom>
          <a:noFill/>
        </p:spPr>
        <p:txBody>
          <a:bodyPr wrap="none" rtlCol="0">
            <a:spAutoFit/>
          </a:bodyPr>
          <a:lstStyle/>
          <a:p>
            <a:r>
              <a:rPr lang="es-PE" sz="1200" dirty="0"/>
              <a:t>Mix: D+PC/B/G/</a:t>
            </a:r>
          </a:p>
        </p:txBody>
      </p:sp>
      <p:sp>
        <p:nvSpPr>
          <p:cNvPr id="685" name="Rectángulo redondeado 684">
            <a:extLst>
              <a:ext uri="{FF2B5EF4-FFF2-40B4-BE49-F238E27FC236}">
                <a16:creationId xmlns:a16="http://schemas.microsoft.com/office/drawing/2014/main" id="{571CF2EF-5C2E-D04A-9CB0-E00B4E165F12}"/>
              </a:ext>
            </a:extLst>
          </p:cNvPr>
          <p:cNvSpPr/>
          <p:nvPr/>
        </p:nvSpPr>
        <p:spPr>
          <a:xfrm>
            <a:off x="5767197" y="428594"/>
            <a:ext cx="6214108" cy="180409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6" name="Rectángulo redondeado 685">
            <a:extLst>
              <a:ext uri="{FF2B5EF4-FFF2-40B4-BE49-F238E27FC236}">
                <a16:creationId xmlns:a16="http://schemas.microsoft.com/office/drawing/2014/main" id="{285341AC-1EB1-AD40-B61C-942472AE1933}"/>
              </a:ext>
            </a:extLst>
          </p:cNvPr>
          <p:cNvSpPr/>
          <p:nvPr/>
        </p:nvSpPr>
        <p:spPr>
          <a:xfrm>
            <a:off x="5544748" y="4051391"/>
            <a:ext cx="6214108" cy="30258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21801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D7BBD-DDE4-A045-9071-E0D8AD2ADB16}"/>
              </a:ext>
            </a:extLst>
          </p:cNvPr>
          <p:cNvSpPr>
            <a:spLocks noGrp="1"/>
          </p:cNvSpPr>
          <p:nvPr>
            <p:ph type="title"/>
          </p:nvPr>
        </p:nvSpPr>
        <p:spPr>
          <a:xfrm>
            <a:off x="422061" y="565026"/>
            <a:ext cx="7958331" cy="1077229"/>
          </a:xfrm>
        </p:spPr>
        <p:txBody>
          <a:bodyPr/>
          <a:lstStyle/>
          <a:p>
            <a:r>
              <a:rPr lang="es-PE" dirty="0"/>
              <a:t>Selección de los instrumentos financieros más adecuados</a:t>
            </a:r>
          </a:p>
        </p:txBody>
      </p:sp>
      <p:pic>
        <p:nvPicPr>
          <p:cNvPr id="4" name="Imagen 3">
            <a:extLst>
              <a:ext uri="{FF2B5EF4-FFF2-40B4-BE49-F238E27FC236}">
                <a16:creationId xmlns:a16="http://schemas.microsoft.com/office/drawing/2014/main" id="{099DBD19-BA84-EE4D-9999-40C79FC816BB}"/>
              </a:ext>
            </a:extLst>
          </p:cNvPr>
          <p:cNvPicPr/>
          <p:nvPr/>
        </p:nvPicPr>
        <p:blipFill rotWithShape="1">
          <a:blip r:embed="rId2"/>
          <a:srcRect t="10235"/>
          <a:stretch/>
        </p:blipFill>
        <p:spPr bwMode="auto">
          <a:xfrm>
            <a:off x="2248975" y="1690688"/>
            <a:ext cx="7694049" cy="4602286"/>
          </a:xfrm>
          <a:prstGeom prst="rect">
            <a:avLst/>
          </a:prstGeom>
          <a:solidFill>
            <a:schemeClr val="tx1"/>
          </a:solidFill>
          <a:ln>
            <a:noFill/>
          </a:ln>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D379680C-201F-0C4E-9758-0DB83658021D}"/>
              </a:ext>
            </a:extLst>
          </p:cNvPr>
          <p:cNvSpPr txBox="1"/>
          <p:nvPr/>
        </p:nvSpPr>
        <p:spPr>
          <a:xfrm>
            <a:off x="4896464" y="5678129"/>
            <a:ext cx="2010743" cy="369332"/>
          </a:xfrm>
          <a:prstGeom prst="rect">
            <a:avLst/>
          </a:prstGeom>
          <a:solidFill>
            <a:schemeClr val="tx1"/>
          </a:solidFill>
        </p:spPr>
        <p:txBody>
          <a:bodyPr wrap="none" rtlCol="0">
            <a:spAutoFit/>
          </a:bodyPr>
          <a:lstStyle/>
          <a:p>
            <a:r>
              <a:rPr lang="es-ES" dirty="0"/>
              <a:t>Fuente: Prada 2009</a:t>
            </a:r>
            <a:endParaRPr lang="es-PE" dirty="0"/>
          </a:p>
        </p:txBody>
      </p:sp>
    </p:spTree>
    <p:extLst>
      <p:ext uri="{BB962C8B-B14F-4D97-AF65-F5344CB8AC3E}">
        <p14:creationId xmlns:p14="http://schemas.microsoft.com/office/powerpoint/2010/main" val="133199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2372C-52D9-134B-91B0-D7CF1C917703}"/>
              </a:ext>
            </a:extLst>
          </p:cNvPr>
          <p:cNvSpPr>
            <a:spLocks noGrp="1"/>
          </p:cNvSpPr>
          <p:nvPr>
            <p:ph type="title"/>
          </p:nvPr>
        </p:nvSpPr>
        <p:spPr>
          <a:xfrm>
            <a:off x="-2981272" y="681037"/>
            <a:ext cx="7958331" cy="1077229"/>
          </a:xfrm>
        </p:spPr>
        <p:txBody>
          <a:bodyPr>
            <a:normAutofit/>
          </a:bodyPr>
          <a:lstStyle/>
          <a:p>
            <a:pPr lvl="0"/>
            <a:r>
              <a:rPr lang="es-PE" dirty="0"/>
              <a:t>Resultados:</a:t>
            </a:r>
            <a:endParaRPr lang="es-PE" sz="1300" dirty="0"/>
          </a:p>
        </p:txBody>
      </p:sp>
      <p:sp>
        <p:nvSpPr>
          <p:cNvPr id="3" name="Marcador de contenido 2">
            <a:extLst>
              <a:ext uri="{FF2B5EF4-FFF2-40B4-BE49-F238E27FC236}">
                <a16:creationId xmlns:a16="http://schemas.microsoft.com/office/drawing/2014/main" id="{2FAB7038-F96E-7143-BD95-B2E6B85A3EE2}"/>
              </a:ext>
            </a:extLst>
          </p:cNvPr>
          <p:cNvSpPr>
            <a:spLocks noGrp="1"/>
          </p:cNvSpPr>
          <p:nvPr>
            <p:ph idx="1"/>
          </p:nvPr>
        </p:nvSpPr>
        <p:spPr>
          <a:xfrm>
            <a:off x="838200" y="1456841"/>
            <a:ext cx="10515600" cy="4720122"/>
          </a:xfrm>
        </p:spPr>
        <p:txBody>
          <a:bodyPr>
            <a:normAutofit/>
          </a:bodyPr>
          <a:lstStyle/>
          <a:p>
            <a:r>
              <a:rPr lang="es-PE" dirty="0"/>
              <a:t>El Perú puede acceder a fondos internacionales para financiar las acciones climáticas del país, y aprovechar los fondos para movilizar financiamiento complementario del sector privado, sociedad civil, y academia.</a:t>
            </a:r>
          </a:p>
          <a:p>
            <a:r>
              <a:rPr lang="es-PE" dirty="0"/>
              <a:t>A través de fondos concursables, puede el gobierno movilizar recursos, capacidades y asistencia técnica para diseñar, investigar, experimentar, implementar y evaluar medidas de mitigación y adaptación ante el cambio climático.</a:t>
            </a:r>
          </a:p>
          <a:p>
            <a:r>
              <a:rPr lang="es-PE" dirty="0"/>
              <a:t>El impacto principal esperado es movilizar todas las capacidades nacionales hacia cumplir el compromiso climático, sobre todo de las empresas con propósito y los emprendimientos verdes que pueden aprovechar estos fondos para realizar un rápido crecimiento y fortalecimiento de sus capacidades para mejorar su impacto ambiental y social.</a:t>
            </a:r>
          </a:p>
        </p:txBody>
      </p:sp>
    </p:spTree>
    <p:extLst>
      <p:ext uri="{BB962C8B-B14F-4D97-AF65-F5344CB8AC3E}">
        <p14:creationId xmlns:p14="http://schemas.microsoft.com/office/powerpoint/2010/main" val="1266614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191B9-988E-CE4C-8459-F42F584D5CA1}"/>
              </a:ext>
            </a:extLst>
          </p:cNvPr>
          <p:cNvSpPr>
            <a:spLocks noGrp="1"/>
          </p:cNvSpPr>
          <p:nvPr>
            <p:ph type="title"/>
          </p:nvPr>
        </p:nvSpPr>
        <p:spPr>
          <a:xfrm>
            <a:off x="-2722192" y="640416"/>
            <a:ext cx="7958331" cy="1077229"/>
          </a:xfrm>
        </p:spPr>
        <p:txBody>
          <a:bodyPr>
            <a:normAutofit/>
          </a:bodyPr>
          <a:lstStyle/>
          <a:p>
            <a:r>
              <a:rPr lang="es-PE" dirty="0"/>
              <a:t>Conclusiones</a:t>
            </a:r>
          </a:p>
        </p:txBody>
      </p:sp>
      <p:sp>
        <p:nvSpPr>
          <p:cNvPr id="3" name="Marcador de contenido 2">
            <a:extLst>
              <a:ext uri="{FF2B5EF4-FFF2-40B4-BE49-F238E27FC236}">
                <a16:creationId xmlns:a16="http://schemas.microsoft.com/office/drawing/2014/main" id="{811383E2-E02A-A24C-AC34-F8133389FDD1}"/>
              </a:ext>
            </a:extLst>
          </p:cNvPr>
          <p:cNvSpPr>
            <a:spLocks noGrp="1"/>
          </p:cNvSpPr>
          <p:nvPr>
            <p:ph idx="1"/>
          </p:nvPr>
        </p:nvSpPr>
        <p:spPr>
          <a:xfrm>
            <a:off x="838200" y="1487837"/>
            <a:ext cx="10515600" cy="5176434"/>
          </a:xfrm>
        </p:spPr>
        <p:txBody>
          <a:bodyPr>
            <a:normAutofit fontScale="92500" lnSpcReduction="10000"/>
          </a:bodyPr>
          <a:lstStyle/>
          <a:p>
            <a:r>
              <a:rPr lang="es-PE" dirty="0"/>
              <a:t>Existe la oportunidad para que el Perú movilice esfuerzos para atender su compromiso climático, para lo cual se requiere mayor coordinación interinstitucional, utilizar las capacidades instaladas y movilizar la voluntad para que como país logremos acceder a los fondos internacionales para el cambio climático</a:t>
            </a:r>
          </a:p>
          <a:p>
            <a:r>
              <a:rPr lang="es-PE" dirty="0"/>
              <a:t>El principal riesgo es que el tiempo y las fallas de coordinación no permitan concretar una propuesta para movilizar los recursos internacionales.</a:t>
            </a:r>
          </a:p>
          <a:p>
            <a:r>
              <a:rPr lang="es-PE" dirty="0"/>
              <a:t>El Ministerio del Ambiente debe ser el gran convocante para este propósito. En alianza con Produce y Concytec a través de los programas de financiamiento de la I+D+i se convocaría a las universidades, empresas, emprendedores, CITE, y organizaciones civiles para ejecutar proyectos de mitigación y adaptación al cambio climático.</a:t>
            </a:r>
          </a:p>
          <a:p>
            <a:r>
              <a:rPr lang="es-PE" dirty="0"/>
              <a:t>Las empresas con propósito y los emprendimientos verdes podrían tener una oportunidad para consolidarse con mecanismos concursables orientados a reducir la vulnerabilidad ante el cambio climático y sus emisiones de gases de efecto invernadero</a:t>
            </a:r>
          </a:p>
          <a:p>
            <a:endParaRPr lang="es-PE" dirty="0"/>
          </a:p>
        </p:txBody>
      </p:sp>
    </p:spTree>
    <p:extLst>
      <p:ext uri="{BB962C8B-B14F-4D97-AF65-F5344CB8AC3E}">
        <p14:creationId xmlns:p14="http://schemas.microsoft.com/office/powerpoint/2010/main" val="256241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90FC1B-B47F-EE40-A4CB-2133B4E98F08}"/>
              </a:ext>
            </a:extLst>
          </p:cNvPr>
          <p:cNvSpPr>
            <a:spLocks noGrp="1"/>
          </p:cNvSpPr>
          <p:nvPr>
            <p:ph type="title"/>
          </p:nvPr>
        </p:nvSpPr>
        <p:spPr>
          <a:xfrm>
            <a:off x="1514528" y="609936"/>
            <a:ext cx="7958331" cy="1077229"/>
          </a:xfrm>
        </p:spPr>
        <p:txBody>
          <a:bodyPr>
            <a:normAutofit/>
          </a:bodyPr>
          <a:lstStyle/>
          <a:p>
            <a:pPr lvl="0"/>
            <a:r>
              <a:rPr lang="es-PE" dirty="0"/>
              <a:t>Recomendaciones o implicaciones: </a:t>
            </a:r>
            <a:endParaRPr lang="es-PE" sz="1300" dirty="0"/>
          </a:p>
        </p:txBody>
      </p:sp>
      <p:sp>
        <p:nvSpPr>
          <p:cNvPr id="3" name="Marcador de contenido 2">
            <a:extLst>
              <a:ext uri="{FF2B5EF4-FFF2-40B4-BE49-F238E27FC236}">
                <a16:creationId xmlns:a16="http://schemas.microsoft.com/office/drawing/2014/main" id="{4FC5B438-E45C-704D-937C-A25E61A84EDE}"/>
              </a:ext>
            </a:extLst>
          </p:cNvPr>
          <p:cNvSpPr>
            <a:spLocks noGrp="1"/>
          </p:cNvSpPr>
          <p:nvPr>
            <p:ph idx="1"/>
          </p:nvPr>
        </p:nvSpPr>
        <p:spPr>
          <a:xfrm>
            <a:off x="1717710" y="1549196"/>
            <a:ext cx="8756579" cy="3997828"/>
          </a:xfrm>
        </p:spPr>
        <p:txBody>
          <a:bodyPr>
            <a:normAutofit fontScale="70000" lnSpcReduction="20000"/>
          </a:bodyPr>
          <a:lstStyle/>
          <a:p>
            <a:r>
              <a:rPr lang="es-PE" dirty="0"/>
              <a:t>El Minam debe preparar un proyecto para movilizar recursos del fondo verde para el clima y presentarlo. De preferencia asociado a otros sectores y a las capacidades de Concytec y Produce para concursar fondos.</a:t>
            </a:r>
          </a:p>
          <a:p>
            <a:r>
              <a:rPr lang="es-PE" dirty="0"/>
              <a:t>Este proyecto debe incluir un mecanismo de financiamiento que sea concursable para lograr el compromiso climático del país y movilizar las capacidades y recursos del sector académico, empresarial, social y público. </a:t>
            </a:r>
          </a:p>
          <a:p>
            <a:r>
              <a:rPr lang="es-PE" dirty="0"/>
              <a:t>Asumir cambios estructurales para que las acciones de mitigación y adaptación al cambio climático se adopten en el país requiere explorar, experimentar e intentar soluciones innovadoras y apropiadas para el país. </a:t>
            </a:r>
          </a:p>
          <a:p>
            <a:r>
              <a:rPr lang="es-PE" dirty="0"/>
              <a:t>Las empresas con propósito y los emprendedores verdes tendrían la oportunidad de nuevas fuentes de financiamiento, y meecanismos de reporte sobre sus logros en los propósitos ambientales y sociales, además de los económicos.</a:t>
            </a:r>
          </a:p>
          <a:p>
            <a:r>
              <a:rPr lang="es-PE" dirty="0"/>
              <a:t>El Minam debe monitorear todas las intervenciones en este campo para reportar resultados y seguir movilizando recursos adecuados. </a:t>
            </a:r>
          </a:p>
        </p:txBody>
      </p:sp>
    </p:spTree>
    <p:extLst>
      <p:ext uri="{BB962C8B-B14F-4D97-AF65-F5344CB8AC3E}">
        <p14:creationId xmlns:p14="http://schemas.microsoft.com/office/powerpoint/2010/main" val="63912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30FF6A1-801A-654C-9301-27D0B5C33B30}"/>
              </a:ext>
            </a:extLst>
          </p:cNvPr>
          <p:cNvSpPr>
            <a:spLocks noGrp="1"/>
          </p:cNvSpPr>
          <p:nvPr>
            <p:ph type="title"/>
          </p:nvPr>
        </p:nvSpPr>
        <p:spPr>
          <a:xfrm>
            <a:off x="-1466897" y="603519"/>
            <a:ext cx="7958331" cy="1077229"/>
          </a:xfrm>
        </p:spPr>
        <p:txBody>
          <a:bodyPr>
            <a:normAutofit/>
          </a:bodyPr>
          <a:lstStyle/>
          <a:p>
            <a:r>
              <a:rPr lang="es-PE" dirty="0"/>
              <a:t>Resumen ejecutivo:</a:t>
            </a:r>
            <a:endParaRPr lang="es-PE" sz="1600" dirty="0"/>
          </a:p>
        </p:txBody>
      </p:sp>
      <p:sp>
        <p:nvSpPr>
          <p:cNvPr id="6" name="Marcador de contenido 5">
            <a:extLst>
              <a:ext uri="{FF2B5EF4-FFF2-40B4-BE49-F238E27FC236}">
                <a16:creationId xmlns:a16="http://schemas.microsoft.com/office/drawing/2014/main" id="{488319D9-C68E-8046-9363-94474BC5C67C}"/>
              </a:ext>
            </a:extLst>
          </p:cNvPr>
          <p:cNvSpPr>
            <a:spLocks noGrp="1"/>
          </p:cNvSpPr>
          <p:nvPr>
            <p:ph idx="1"/>
          </p:nvPr>
        </p:nvSpPr>
        <p:spPr>
          <a:xfrm>
            <a:off x="1949116" y="2052116"/>
            <a:ext cx="8621023" cy="3997828"/>
          </a:xfrm>
        </p:spPr>
        <p:txBody>
          <a:bodyPr>
            <a:normAutofit fontScale="70000" lnSpcReduction="20000"/>
          </a:bodyPr>
          <a:lstStyle/>
          <a:p>
            <a:r>
              <a:rPr lang="es-PE" dirty="0"/>
              <a:t>Movilizar recursos nacionales, internacionales, públicos y privados para mejorar las capacidades del Perú para cumplir con los compromisos climáticos hacia el 2030</a:t>
            </a:r>
          </a:p>
          <a:p>
            <a:r>
              <a:rPr lang="es-PE" dirty="0"/>
              <a:t>Generar, a través de la organización de esfuerzos multisectoriales, un fondo nacional orientado a financiar acciones para mitigar y adaptarse al cambio climático, que a su vez permita la movilización complementaria de otros fondos. </a:t>
            </a:r>
          </a:p>
          <a:p>
            <a:r>
              <a:rPr lang="es-PE" dirty="0"/>
              <a:t>La propuesta debe al menos involucrar a los sectores ambiental, producción, agricultura, vivienda, transporte, energía, entre otros.</a:t>
            </a:r>
          </a:p>
          <a:p>
            <a:r>
              <a:rPr lang="es-PE" dirty="0"/>
              <a:t>Loos beneficiarios principales serían las empresas con propósito que requieren de apoyo para orientar sus productos y servicios a los fines ambientales y sociales, además de los económicos.</a:t>
            </a:r>
          </a:p>
          <a:p>
            <a:pPr marL="0" indent="0">
              <a:buNone/>
            </a:pPr>
            <a:r>
              <a:rPr lang="es-ES" i="1" dirty="0"/>
              <a:t>Responsabilidad:</a:t>
            </a:r>
          </a:p>
          <a:p>
            <a:r>
              <a:rPr lang="es-ES" i="1" dirty="0"/>
              <a:t>Las opiniones aquí expresadas son del autor y no representan necesariamente las de IDRC o su Junta de Gobernadores</a:t>
            </a:r>
            <a:endParaRPr lang="es-PE" dirty="0"/>
          </a:p>
          <a:p>
            <a:pPr marL="0" indent="0">
              <a:buNone/>
            </a:pPr>
            <a:endParaRPr lang="es-PE" dirty="0"/>
          </a:p>
        </p:txBody>
      </p:sp>
    </p:spTree>
    <p:extLst>
      <p:ext uri="{BB962C8B-B14F-4D97-AF65-F5344CB8AC3E}">
        <p14:creationId xmlns:p14="http://schemas.microsoft.com/office/powerpoint/2010/main" val="211085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F34D2E-0DEA-7A46-96C9-57AFE6E6462F}"/>
              </a:ext>
            </a:extLst>
          </p:cNvPr>
          <p:cNvSpPr>
            <a:spLocks noGrp="1"/>
          </p:cNvSpPr>
          <p:nvPr>
            <p:ph type="title"/>
          </p:nvPr>
        </p:nvSpPr>
        <p:spPr>
          <a:xfrm>
            <a:off x="-2898656" y="639614"/>
            <a:ext cx="7958331" cy="1077229"/>
          </a:xfrm>
        </p:spPr>
        <p:txBody>
          <a:bodyPr>
            <a:normAutofit/>
          </a:bodyPr>
          <a:lstStyle/>
          <a:p>
            <a:r>
              <a:rPr lang="es-PE" dirty="0"/>
              <a:t>Introducción</a:t>
            </a:r>
            <a:r>
              <a:rPr lang="es-PE" sz="1600" dirty="0"/>
              <a:t>. </a:t>
            </a:r>
            <a:endParaRPr lang="es-PE" dirty="0"/>
          </a:p>
        </p:txBody>
      </p:sp>
      <p:sp>
        <p:nvSpPr>
          <p:cNvPr id="3" name="Marcador de contenido 2">
            <a:extLst>
              <a:ext uri="{FF2B5EF4-FFF2-40B4-BE49-F238E27FC236}">
                <a16:creationId xmlns:a16="http://schemas.microsoft.com/office/drawing/2014/main" id="{8C44BF97-E097-C04D-9EFE-DD994D8CC7B1}"/>
              </a:ext>
            </a:extLst>
          </p:cNvPr>
          <p:cNvSpPr>
            <a:spLocks noGrp="1"/>
          </p:cNvSpPr>
          <p:nvPr>
            <p:ph idx="1"/>
          </p:nvPr>
        </p:nvSpPr>
        <p:spPr>
          <a:xfrm>
            <a:off x="838200" y="1562612"/>
            <a:ext cx="10515600" cy="4854144"/>
          </a:xfrm>
        </p:spPr>
        <p:txBody>
          <a:bodyPr>
            <a:normAutofit fontScale="85000" lnSpcReduction="20000"/>
          </a:bodyPr>
          <a:lstStyle/>
          <a:p>
            <a:r>
              <a:rPr lang="es-PE" dirty="0"/>
              <a:t>El Perú se ha comprometido a evitar el aumento de las emisiones en 30% hacia el 2030, y en mejorar las condiciones para adaptarse al cambio climático según su compromiso climático. Este propósito va a ser muy difícil de alcanzar si no se movilizan todos los esfuerzos posibles en el ámbito normato, institucional, financiero y en la formación de alianzas de actores públicos, privados, académicos y sociedad civil en general. </a:t>
            </a:r>
          </a:p>
          <a:p>
            <a:r>
              <a:rPr lang="es-PE" dirty="0"/>
              <a:t>El problema central es que la alta vulnerabilidad ante el cambio climático requieren acciones colectivas y de escala mayor a las que individualmente puede hacer un solo sector. Las múltiples necesidades de recursos, arreglos institucionales y mecanismos operativos se basa principalmente en la cooperación de los distintas organizaciones del sector público. </a:t>
            </a:r>
          </a:p>
          <a:p>
            <a:r>
              <a:rPr lang="es-PE" dirty="0"/>
              <a:t>Un mecanismo para revertir esto es la generación de un fondo nacional para el cambio climático que permita financiar iniciativas del sector privado, la academia y la sociedad civil que tenga como propósito reducir las emisiones de gases de efecto invernadero y la vulnerabilidad ante el cambio climático.</a:t>
            </a:r>
          </a:p>
          <a:p>
            <a:r>
              <a:rPr lang="es-PE" dirty="0"/>
              <a:t>Los emprendedores verdes y empresas con propósito tendrían la oportunidad de potenciar sus esfuerzos si se pone a disposición el acceso a fondos concursables para innovar con propósito de reducir la vulnerabilidad ante el cambio climático o reducir las emisiones de gases de efecto invernadero</a:t>
            </a:r>
          </a:p>
        </p:txBody>
      </p:sp>
    </p:spTree>
    <p:extLst>
      <p:ext uri="{BB962C8B-B14F-4D97-AF65-F5344CB8AC3E}">
        <p14:creationId xmlns:p14="http://schemas.microsoft.com/office/powerpoint/2010/main" val="65332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18334-51F0-5F4F-98C4-E50C4C8064D3}"/>
              </a:ext>
            </a:extLst>
          </p:cNvPr>
          <p:cNvSpPr>
            <a:spLocks noGrp="1"/>
          </p:cNvSpPr>
          <p:nvPr>
            <p:ph type="title"/>
          </p:nvPr>
        </p:nvSpPr>
        <p:spPr>
          <a:xfrm>
            <a:off x="-1960192" y="627582"/>
            <a:ext cx="7958331" cy="1077229"/>
          </a:xfrm>
        </p:spPr>
        <p:txBody>
          <a:bodyPr>
            <a:normAutofit/>
          </a:bodyPr>
          <a:lstStyle/>
          <a:p>
            <a:r>
              <a:rPr lang="es-PE" dirty="0"/>
              <a:t>Mensajes claves:</a:t>
            </a:r>
            <a:r>
              <a:rPr lang="es-PE" sz="1200" dirty="0"/>
              <a:t> </a:t>
            </a:r>
          </a:p>
        </p:txBody>
      </p:sp>
      <p:sp>
        <p:nvSpPr>
          <p:cNvPr id="3" name="Marcador de contenido 2">
            <a:extLst>
              <a:ext uri="{FF2B5EF4-FFF2-40B4-BE49-F238E27FC236}">
                <a16:creationId xmlns:a16="http://schemas.microsoft.com/office/drawing/2014/main" id="{A55FCEFD-3466-354B-BF27-CF62BBB6CE2B}"/>
              </a:ext>
            </a:extLst>
          </p:cNvPr>
          <p:cNvSpPr>
            <a:spLocks noGrp="1"/>
          </p:cNvSpPr>
          <p:nvPr>
            <p:ph idx="1"/>
          </p:nvPr>
        </p:nvSpPr>
        <p:spPr>
          <a:xfrm>
            <a:off x="838200" y="1460500"/>
            <a:ext cx="10515600" cy="5032375"/>
          </a:xfrm>
        </p:spPr>
        <p:txBody>
          <a:bodyPr>
            <a:normAutofit fontScale="85000" lnSpcReduction="20000"/>
          </a:bodyPr>
          <a:lstStyle/>
          <a:p>
            <a:r>
              <a:rPr lang="es-PE" dirty="0"/>
              <a:t>Existen fondos climáticos internacionales que pueden financiar las iniciativas académicas, de la sociedad civil, del sector público y del sector privado que, a través de la investigación, el desarrollo tecnológico, el extensionismo, y la innovación y emprendimiento para crear los cambios necesarios para reducir las emisiones de gases de efecto invernadero y minimizar la vulnerabilidad ante el cambio climático.</a:t>
            </a:r>
          </a:p>
          <a:p>
            <a:r>
              <a:rPr lang="es-PE" dirty="0"/>
              <a:t>El Perú puede preparar una iniciativa de entre 200 y 400 millones de dólares para ser financiada por el fondo verde para el clima y otras fuentes externas que esté a dispoción de los fondos concursables financiados por innovate Perú y Concytec de disponibilidad de las universidades, emprendedores, empresarios y sociedad civil para buscar soluciones innovadoras y desarrollar capacidades necesarias para cumplir con el compromiso climático del país. </a:t>
            </a:r>
          </a:p>
          <a:p>
            <a:r>
              <a:rPr lang="es-PE" dirty="0"/>
              <a:t>Se requiere utilizar los mecanismos disponibles para lograr movilizar recursos internacionales, públicos y privados para ampliar el alcance de las soluciones disponibles para el país para alcanzar el compromiso climático. Esto requiere una mayor coordinación entre Minam, Produce, Concytec, ITP, Minagri, MTC, entre otros.</a:t>
            </a:r>
          </a:p>
          <a:p>
            <a:r>
              <a:rPr lang="es-PE" dirty="0"/>
              <a:t>Las empresas con propósito podrían tener un mecanismo de financiamiento orientado a resultados que permita su surgimiento, desarrollo y consolidación en un contexto adverso para emprender. </a:t>
            </a:r>
          </a:p>
        </p:txBody>
      </p:sp>
    </p:spTree>
    <p:extLst>
      <p:ext uri="{BB962C8B-B14F-4D97-AF65-F5344CB8AC3E}">
        <p14:creationId xmlns:p14="http://schemas.microsoft.com/office/powerpoint/2010/main" val="64115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91D7-715E-1C46-A71C-BB02774254DE}"/>
              </a:ext>
            </a:extLst>
          </p:cNvPr>
          <p:cNvSpPr>
            <a:spLocks noGrp="1"/>
          </p:cNvSpPr>
          <p:nvPr>
            <p:ph type="title"/>
          </p:nvPr>
        </p:nvSpPr>
        <p:spPr>
          <a:xfrm>
            <a:off x="838200" y="142078"/>
            <a:ext cx="10515600" cy="1325563"/>
          </a:xfrm>
        </p:spPr>
        <p:txBody>
          <a:bodyPr>
            <a:normAutofit/>
          </a:bodyPr>
          <a:lstStyle/>
          <a:p>
            <a:pPr algn="ctr"/>
            <a:r>
              <a:rPr lang="es-PE" dirty="0"/>
              <a:t>Fondos climáticos internacionales</a:t>
            </a:r>
          </a:p>
        </p:txBody>
      </p:sp>
      <p:sp>
        <p:nvSpPr>
          <p:cNvPr id="3" name="Marcador de contenido 2">
            <a:extLst>
              <a:ext uri="{FF2B5EF4-FFF2-40B4-BE49-F238E27FC236}">
                <a16:creationId xmlns:a16="http://schemas.microsoft.com/office/drawing/2014/main" id="{A4150806-809E-2A4B-A891-5BA0AD588C9E}"/>
              </a:ext>
            </a:extLst>
          </p:cNvPr>
          <p:cNvSpPr>
            <a:spLocks noGrp="1"/>
          </p:cNvSpPr>
          <p:nvPr>
            <p:ph idx="1"/>
          </p:nvPr>
        </p:nvSpPr>
        <p:spPr>
          <a:xfrm>
            <a:off x="1100479" y="3191169"/>
            <a:ext cx="2149228" cy="3398740"/>
          </a:xfrm>
        </p:spPr>
        <p:txBody>
          <a:bodyPr>
            <a:normAutofit fontScale="92500"/>
          </a:bodyPr>
          <a:lstStyle/>
          <a:p>
            <a:r>
              <a:rPr lang="es-ES" sz="1200" dirty="0"/>
              <a:t>Ayuda a alcanzar los objetivos de las convenciones y acuerdos internacionales en materia ambiental</a:t>
            </a:r>
            <a:r>
              <a:rPr lang="es-PE" sz="1200" dirty="0"/>
              <a:t> </a:t>
            </a:r>
          </a:p>
          <a:p>
            <a:r>
              <a:rPr lang="es-PE" sz="1200" dirty="0"/>
              <a:t>Financia programas y proyectos que presenten las agencias de gobierno, las organizaciones de la Sociedad civil, las compañías privadas, entidades de investigación, y otras organizaciones </a:t>
            </a:r>
          </a:p>
        </p:txBody>
      </p:sp>
      <p:pic>
        <p:nvPicPr>
          <p:cNvPr id="1028" name="Picture 4" descr="Qué es el Fondo Verde para el Clima? - Diario Responsable">
            <a:extLst>
              <a:ext uri="{FF2B5EF4-FFF2-40B4-BE49-F238E27FC236}">
                <a16:creationId xmlns:a16="http://schemas.microsoft.com/office/drawing/2014/main" id="{B7ADA99D-D887-994B-99BE-57DD08F97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257" y="1113983"/>
            <a:ext cx="2321484" cy="18435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reditación Internacional | Profonanpe">
            <a:extLst>
              <a:ext uri="{FF2B5EF4-FFF2-40B4-BE49-F238E27FC236}">
                <a16:creationId xmlns:a16="http://schemas.microsoft.com/office/drawing/2014/main" id="{9760D05E-515B-6940-B7BC-7C91A4424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598" y="1645105"/>
            <a:ext cx="2114190"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55F7B9A-9D61-BF45-BEB0-F92002D0DCF3}"/>
              </a:ext>
            </a:extLst>
          </p:cNvPr>
          <p:cNvSpPr/>
          <p:nvPr/>
        </p:nvSpPr>
        <p:spPr>
          <a:xfrm>
            <a:off x="6476324" y="1775651"/>
            <a:ext cx="1815691" cy="11818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Fondo Especial para el Cambio Climático-FECC</a:t>
            </a:r>
          </a:p>
        </p:txBody>
      </p:sp>
      <p:sp>
        <p:nvSpPr>
          <p:cNvPr id="9" name="Marcador de contenido 2">
            <a:extLst>
              <a:ext uri="{FF2B5EF4-FFF2-40B4-BE49-F238E27FC236}">
                <a16:creationId xmlns:a16="http://schemas.microsoft.com/office/drawing/2014/main" id="{8EB2DC40-7338-7F4E-9970-61644DB4B51B}"/>
              </a:ext>
            </a:extLst>
          </p:cNvPr>
          <p:cNvSpPr txBox="1">
            <a:spLocks/>
          </p:cNvSpPr>
          <p:nvPr/>
        </p:nvSpPr>
        <p:spPr>
          <a:xfrm>
            <a:off x="3472623" y="3191169"/>
            <a:ext cx="2623377" cy="3146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Ayuda a los países en desarrollo para reducir las emisiones de gases de efecto invernadero y mejorar las capacidades para responder ante el cambio climático</a:t>
            </a:r>
          </a:p>
          <a:p>
            <a:r>
              <a:rPr lang="es-ES" sz="1200" dirty="0"/>
              <a:t>Moviliza recursos de fuentes públicas y privadas </a:t>
            </a:r>
            <a:r>
              <a:rPr lang="es-PE" sz="1200" dirty="0"/>
              <a:t> </a:t>
            </a:r>
          </a:p>
          <a:p>
            <a:r>
              <a:rPr lang="es-ES" sz="1200" dirty="0"/>
              <a:t>Se alinea con las prioridades de los países en desarrollo </a:t>
            </a:r>
          </a:p>
          <a:p>
            <a:r>
              <a:rPr lang="es-ES" sz="1200" dirty="0"/>
              <a:t>Se distribuye a través de intermediarios internacionales, o directamente desde organizaciones nacionales o </a:t>
            </a:r>
            <a:r>
              <a:rPr lang="es-ES" sz="1200" dirty="0" err="1"/>
              <a:t>subnacionales</a:t>
            </a:r>
            <a:endParaRPr lang="es-ES" sz="1200" dirty="0"/>
          </a:p>
          <a:p>
            <a:r>
              <a:rPr lang="es-PE" sz="1200" dirty="0"/>
              <a:t>Para acceder a los fondos del GCF se requiere estar acreditado </a:t>
            </a:r>
          </a:p>
        </p:txBody>
      </p:sp>
      <p:sp>
        <p:nvSpPr>
          <p:cNvPr id="10" name="Marcador de contenido 2">
            <a:extLst>
              <a:ext uri="{FF2B5EF4-FFF2-40B4-BE49-F238E27FC236}">
                <a16:creationId xmlns:a16="http://schemas.microsoft.com/office/drawing/2014/main" id="{71EAACA3-627D-1D46-A4EA-6D296A170066}"/>
              </a:ext>
            </a:extLst>
          </p:cNvPr>
          <p:cNvSpPr txBox="1">
            <a:spLocks/>
          </p:cNvSpPr>
          <p:nvPr/>
        </p:nvSpPr>
        <p:spPr>
          <a:xfrm>
            <a:off x="6158239" y="3265524"/>
            <a:ext cx="2149228" cy="3146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1200" dirty="0"/>
              <a:t>Administrado por el GEF, para proyectos relacionados a adaptación; transferencia tecnológica y desarrollo de capacidades; energía, transporte, industria, agricultura, silvicultura y gestión de desechos; y diversificación económica</a:t>
            </a:r>
            <a:r>
              <a:rPr lang="es-PE" sz="1200" dirty="0"/>
              <a:t> </a:t>
            </a:r>
          </a:p>
          <a:p>
            <a:r>
              <a:rPr lang="es-ES" sz="1200" dirty="0"/>
              <a:t>Financia las actividades de los Planes Nacionales de Adaptación</a:t>
            </a:r>
            <a:r>
              <a:rPr lang="es-PE" sz="1200" dirty="0"/>
              <a:t> </a:t>
            </a:r>
          </a:p>
          <a:p>
            <a:r>
              <a:rPr lang="es-ES" sz="1200" dirty="0"/>
              <a:t>Recibe contribuciones voluntarias de países donantes</a:t>
            </a:r>
            <a:r>
              <a:rPr lang="es-PE" sz="1200" dirty="0"/>
              <a:t> </a:t>
            </a:r>
          </a:p>
        </p:txBody>
      </p:sp>
      <p:sp>
        <p:nvSpPr>
          <p:cNvPr id="11" name="Marcador de contenido 2">
            <a:extLst>
              <a:ext uri="{FF2B5EF4-FFF2-40B4-BE49-F238E27FC236}">
                <a16:creationId xmlns:a16="http://schemas.microsoft.com/office/drawing/2014/main" id="{DAE75F33-6F0E-E842-AF79-9FB7C33FDF5C}"/>
              </a:ext>
            </a:extLst>
          </p:cNvPr>
          <p:cNvSpPr txBox="1">
            <a:spLocks/>
          </p:cNvSpPr>
          <p:nvPr/>
        </p:nvSpPr>
        <p:spPr>
          <a:xfrm>
            <a:off x="8292015" y="2970668"/>
            <a:ext cx="3135693" cy="31467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PE" sz="1200" dirty="0"/>
              <a:t>Prioriza las necesidades de las comunidades particularmente vulnerables </a:t>
            </a:r>
          </a:p>
          <a:p>
            <a:r>
              <a:rPr lang="es-PE" sz="1200" dirty="0"/>
              <a:t>Temas: gestión del recurso agua, gestión de suelos, agricultura, salud, desarrollo de infraestructura, ecosisemas frágiles, ecosistemas de montaña, la gestión integrada de las costas, seguimiento de enfermedades y vectores afectados por el cambio climático, sistemas de pronósticos y alertas tempranas,  mejoras del control de enfermedades y prevención, desarrollo de capacidades y fortalecimeinto de redes de información y centros regionales y nacionales para respuesta rápida ante eventos climáticos extremos.</a:t>
            </a:r>
          </a:p>
          <a:p>
            <a:r>
              <a:rPr lang="es-PE" sz="1200" dirty="0"/>
              <a:t>Financia exclusivamente intervenciones</a:t>
            </a:r>
            <a:br>
              <a:rPr lang="es-PE" sz="1200" dirty="0"/>
            </a:br>
            <a:r>
              <a:rPr lang="es-PE" sz="1200" dirty="0"/>
              <a:t>a favor de la adaptación que no estén vinculadas a las prácticas de desarrollo</a:t>
            </a:r>
          </a:p>
          <a:p>
            <a:endParaRPr lang="es-PE" sz="1200" dirty="0"/>
          </a:p>
          <a:p>
            <a:endParaRPr lang="es-PE" sz="1200" dirty="0"/>
          </a:p>
        </p:txBody>
      </p:sp>
      <p:pic>
        <p:nvPicPr>
          <p:cNvPr id="1034" name="Picture 10" descr="Veinte años de la FAO y el FMAM - 2000Agro Revista Industrial del Campo">
            <a:extLst>
              <a:ext uri="{FF2B5EF4-FFF2-40B4-BE49-F238E27FC236}">
                <a16:creationId xmlns:a16="http://schemas.microsoft.com/office/drawing/2014/main" id="{85808DA8-D9A4-0941-B41E-9E881AA770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59" t="15584" r="4788" b="8656"/>
          <a:stretch/>
        </p:blipFill>
        <p:spPr bwMode="auto">
          <a:xfrm>
            <a:off x="1561835" y="1258819"/>
            <a:ext cx="1687872" cy="17118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89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3AE5E2-19DF-4446-80CF-3942FF6285AA}"/>
              </a:ext>
            </a:extLst>
          </p:cNvPr>
          <p:cNvSpPr>
            <a:spLocks noGrp="1"/>
          </p:cNvSpPr>
          <p:nvPr>
            <p:ph type="title"/>
          </p:nvPr>
        </p:nvSpPr>
        <p:spPr>
          <a:xfrm>
            <a:off x="838200" y="0"/>
            <a:ext cx="10515600" cy="1032388"/>
          </a:xfrm>
        </p:spPr>
        <p:txBody>
          <a:bodyPr>
            <a:normAutofit/>
          </a:bodyPr>
          <a:lstStyle/>
          <a:p>
            <a:pPr algn="ctr"/>
            <a:r>
              <a:rPr lang="es-PE" sz="3600" dirty="0"/>
              <a:t>Estructura del financiamiento</a:t>
            </a:r>
          </a:p>
        </p:txBody>
      </p:sp>
      <p:graphicFrame>
        <p:nvGraphicFramePr>
          <p:cNvPr id="4" name="Marcador de contenido 3">
            <a:extLst>
              <a:ext uri="{FF2B5EF4-FFF2-40B4-BE49-F238E27FC236}">
                <a16:creationId xmlns:a16="http://schemas.microsoft.com/office/drawing/2014/main" id="{5BD233D9-3048-1942-9330-4B53909996CC}"/>
              </a:ext>
            </a:extLst>
          </p:cNvPr>
          <p:cNvGraphicFramePr>
            <a:graphicFrameLocks noGrp="1"/>
          </p:cNvGraphicFramePr>
          <p:nvPr>
            <p:ph idx="1"/>
            <p:extLst>
              <p:ext uri="{D42A27DB-BD31-4B8C-83A1-F6EECF244321}">
                <p14:modId xmlns:p14="http://schemas.microsoft.com/office/powerpoint/2010/main" val="4243901658"/>
              </p:ext>
            </p:extLst>
          </p:nvPr>
        </p:nvGraphicFramePr>
        <p:xfrm>
          <a:off x="257659" y="567814"/>
          <a:ext cx="11411986" cy="929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4C0A8FEB-1DD8-AA4B-B3F1-5D3ED1648814}"/>
              </a:ext>
            </a:extLst>
          </p:cNvPr>
          <p:cNvGraphicFramePr/>
          <p:nvPr>
            <p:extLst>
              <p:ext uri="{D42A27DB-BD31-4B8C-83A1-F6EECF244321}">
                <p14:modId xmlns:p14="http://schemas.microsoft.com/office/powerpoint/2010/main" val="1444559195"/>
              </p:ext>
            </p:extLst>
          </p:nvPr>
        </p:nvGraphicFramePr>
        <p:xfrm>
          <a:off x="257659" y="1600202"/>
          <a:ext cx="3524866" cy="4793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5">
            <a:extLst>
              <a:ext uri="{FF2B5EF4-FFF2-40B4-BE49-F238E27FC236}">
                <a16:creationId xmlns:a16="http://schemas.microsoft.com/office/drawing/2014/main" id="{DD78308D-290C-9743-A244-6CF4DFC09BC4}"/>
              </a:ext>
            </a:extLst>
          </p:cNvPr>
          <p:cNvGraphicFramePr/>
          <p:nvPr>
            <p:extLst>
              <p:ext uri="{D42A27DB-BD31-4B8C-83A1-F6EECF244321}">
                <p14:modId xmlns:p14="http://schemas.microsoft.com/office/powerpoint/2010/main" val="1424885211"/>
              </p:ext>
            </p:extLst>
          </p:nvPr>
        </p:nvGraphicFramePr>
        <p:xfrm>
          <a:off x="4058046" y="1744966"/>
          <a:ext cx="3524866" cy="47932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a 6">
            <a:extLst>
              <a:ext uri="{FF2B5EF4-FFF2-40B4-BE49-F238E27FC236}">
                <a16:creationId xmlns:a16="http://schemas.microsoft.com/office/drawing/2014/main" id="{3E25C6A9-BA44-8A45-B7A7-5BFADA9FA7D6}"/>
              </a:ext>
            </a:extLst>
          </p:cNvPr>
          <p:cNvGraphicFramePr/>
          <p:nvPr>
            <p:extLst>
              <p:ext uri="{D42A27DB-BD31-4B8C-83A1-F6EECF244321}">
                <p14:modId xmlns:p14="http://schemas.microsoft.com/office/powerpoint/2010/main" val="3498951242"/>
              </p:ext>
            </p:extLst>
          </p:nvPr>
        </p:nvGraphicFramePr>
        <p:xfrm>
          <a:off x="7858433" y="1643673"/>
          <a:ext cx="3524866" cy="468998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59121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766AF-4A70-7D47-AC2A-FA644D8A4D7C}"/>
              </a:ext>
            </a:extLst>
          </p:cNvPr>
          <p:cNvSpPr>
            <a:spLocks noGrp="1"/>
          </p:cNvSpPr>
          <p:nvPr>
            <p:ph type="title"/>
          </p:nvPr>
        </p:nvSpPr>
        <p:spPr>
          <a:xfrm>
            <a:off x="-2490512" y="456157"/>
            <a:ext cx="10515600" cy="608358"/>
          </a:xfrm>
        </p:spPr>
        <p:txBody>
          <a:bodyPr>
            <a:normAutofit/>
          </a:bodyPr>
          <a:lstStyle/>
          <a:p>
            <a:r>
              <a:rPr lang="es-PE" dirty="0"/>
              <a:t>Contexto y marco normativo</a:t>
            </a:r>
          </a:p>
        </p:txBody>
      </p:sp>
      <p:sp>
        <p:nvSpPr>
          <p:cNvPr id="6" name="CuadroTexto 5">
            <a:extLst>
              <a:ext uri="{FF2B5EF4-FFF2-40B4-BE49-F238E27FC236}">
                <a16:creationId xmlns:a16="http://schemas.microsoft.com/office/drawing/2014/main" id="{23BD035E-3D3C-1C4F-BC08-5C74401B79B1}"/>
              </a:ext>
            </a:extLst>
          </p:cNvPr>
          <p:cNvSpPr txBox="1"/>
          <p:nvPr/>
        </p:nvSpPr>
        <p:spPr>
          <a:xfrm>
            <a:off x="2300749" y="1021012"/>
            <a:ext cx="1179871" cy="369332"/>
          </a:xfrm>
          <a:prstGeom prst="rect">
            <a:avLst/>
          </a:prstGeom>
          <a:noFill/>
        </p:spPr>
        <p:txBody>
          <a:bodyPr wrap="square" rtlCol="0">
            <a:spAutoFit/>
          </a:bodyPr>
          <a:lstStyle/>
          <a:p>
            <a:r>
              <a:rPr lang="es-PE" dirty="0"/>
              <a:t>CMNUCC</a:t>
            </a:r>
          </a:p>
        </p:txBody>
      </p:sp>
      <p:sp>
        <p:nvSpPr>
          <p:cNvPr id="7" name="CuadroTexto 6">
            <a:extLst>
              <a:ext uri="{FF2B5EF4-FFF2-40B4-BE49-F238E27FC236}">
                <a16:creationId xmlns:a16="http://schemas.microsoft.com/office/drawing/2014/main" id="{900308C6-8638-224D-B764-34313A501D39}"/>
              </a:ext>
            </a:extLst>
          </p:cNvPr>
          <p:cNvSpPr txBox="1"/>
          <p:nvPr/>
        </p:nvSpPr>
        <p:spPr>
          <a:xfrm>
            <a:off x="3893575" y="2293063"/>
            <a:ext cx="1297858" cy="646331"/>
          </a:xfrm>
          <a:prstGeom prst="rect">
            <a:avLst/>
          </a:prstGeom>
          <a:noFill/>
        </p:spPr>
        <p:txBody>
          <a:bodyPr wrap="square" rtlCol="0">
            <a:spAutoFit/>
          </a:bodyPr>
          <a:lstStyle/>
          <a:p>
            <a:pPr algn="ctr"/>
            <a:r>
              <a:rPr lang="es-PE" dirty="0"/>
              <a:t>Acuerdo de París</a:t>
            </a:r>
          </a:p>
        </p:txBody>
      </p:sp>
      <p:sp>
        <p:nvSpPr>
          <p:cNvPr id="8" name="CuadroTexto 7">
            <a:extLst>
              <a:ext uri="{FF2B5EF4-FFF2-40B4-BE49-F238E27FC236}">
                <a16:creationId xmlns:a16="http://schemas.microsoft.com/office/drawing/2014/main" id="{94FB410B-656A-A14E-B951-A7C3E5674F9F}"/>
              </a:ext>
            </a:extLst>
          </p:cNvPr>
          <p:cNvSpPr txBox="1"/>
          <p:nvPr/>
        </p:nvSpPr>
        <p:spPr>
          <a:xfrm>
            <a:off x="7725166" y="2437539"/>
            <a:ext cx="599844" cy="369332"/>
          </a:xfrm>
          <a:prstGeom prst="rect">
            <a:avLst/>
          </a:prstGeom>
          <a:noFill/>
        </p:spPr>
        <p:txBody>
          <a:bodyPr wrap="none" rtlCol="0">
            <a:spAutoFit/>
          </a:bodyPr>
          <a:lstStyle/>
          <a:p>
            <a:r>
              <a:rPr lang="es-PE" dirty="0"/>
              <a:t>NDC</a:t>
            </a:r>
          </a:p>
        </p:txBody>
      </p:sp>
      <p:sp>
        <p:nvSpPr>
          <p:cNvPr id="9" name="CuadroTexto 8">
            <a:extLst>
              <a:ext uri="{FF2B5EF4-FFF2-40B4-BE49-F238E27FC236}">
                <a16:creationId xmlns:a16="http://schemas.microsoft.com/office/drawing/2014/main" id="{4E6494C0-C916-7D47-B152-C13CAF961100}"/>
              </a:ext>
            </a:extLst>
          </p:cNvPr>
          <p:cNvSpPr txBox="1"/>
          <p:nvPr/>
        </p:nvSpPr>
        <p:spPr>
          <a:xfrm>
            <a:off x="8585113" y="1361281"/>
            <a:ext cx="1519083" cy="646331"/>
          </a:xfrm>
          <a:prstGeom prst="rect">
            <a:avLst/>
          </a:prstGeom>
          <a:noFill/>
        </p:spPr>
        <p:txBody>
          <a:bodyPr wrap="square" rtlCol="0">
            <a:spAutoFit/>
          </a:bodyPr>
          <a:lstStyle/>
          <a:p>
            <a:pPr algn="ctr"/>
            <a:r>
              <a:rPr lang="es-PE" dirty="0"/>
              <a:t>Ley General del Ambiente</a:t>
            </a:r>
          </a:p>
        </p:txBody>
      </p:sp>
      <p:sp>
        <p:nvSpPr>
          <p:cNvPr id="10" name="CuadroTexto 9">
            <a:extLst>
              <a:ext uri="{FF2B5EF4-FFF2-40B4-BE49-F238E27FC236}">
                <a16:creationId xmlns:a16="http://schemas.microsoft.com/office/drawing/2014/main" id="{535217EB-45D5-C241-9DB6-C7B7CDB04BD7}"/>
              </a:ext>
            </a:extLst>
          </p:cNvPr>
          <p:cNvSpPr txBox="1"/>
          <p:nvPr/>
        </p:nvSpPr>
        <p:spPr>
          <a:xfrm>
            <a:off x="9693809" y="2346049"/>
            <a:ext cx="1763560" cy="923330"/>
          </a:xfrm>
          <a:prstGeom prst="rect">
            <a:avLst/>
          </a:prstGeom>
          <a:noFill/>
        </p:spPr>
        <p:txBody>
          <a:bodyPr wrap="square" rtlCol="0">
            <a:spAutoFit/>
          </a:bodyPr>
          <a:lstStyle/>
          <a:p>
            <a:pPr algn="ctr"/>
            <a:r>
              <a:rPr lang="es-PE" dirty="0"/>
              <a:t>Ley Marco para el Cambio Climático</a:t>
            </a:r>
          </a:p>
        </p:txBody>
      </p:sp>
      <p:sp>
        <p:nvSpPr>
          <p:cNvPr id="11" name="CuadroTexto 10">
            <a:extLst>
              <a:ext uri="{FF2B5EF4-FFF2-40B4-BE49-F238E27FC236}">
                <a16:creationId xmlns:a16="http://schemas.microsoft.com/office/drawing/2014/main" id="{1E8A4741-86FA-6E43-B145-6A5144EEF676}"/>
              </a:ext>
            </a:extLst>
          </p:cNvPr>
          <p:cNvSpPr txBox="1"/>
          <p:nvPr/>
        </p:nvSpPr>
        <p:spPr>
          <a:xfrm>
            <a:off x="9693809" y="3876476"/>
            <a:ext cx="1763560" cy="646331"/>
          </a:xfrm>
          <a:prstGeom prst="rect">
            <a:avLst/>
          </a:prstGeom>
          <a:noFill/>
        </p:spPr>
        <p:txBody>
          <a:bodyPr wrap="square" rtlCol="0">
            <a:spAutoFit/>
          </a:bodyPr>
          <a:lstStyle/>
          <a:p>
            <a:pPr algn="ctr"/>
            <a:r>
              <a:rPr lang="es-PE" dirty="0"/>
              <a:t>Reglamento de la LMCC</a:t>
            </a:r>
          </a:p>
        </p:txBody>
      </p:sp>
      <p:sp>
        <p:nvSpPr>
          <p:cNvPr id="12" name="CuadroTexto 11">
            <a:extLst>
              <a:ext uri="{FF2B5EF4-FFF2-40B4-BE49-F238E27FC236}">
                <a16:creationId xmlns:a16="http://schemas.microsoft.com/office/drawing/2014/main" id="{4081233E-D68F-E74B-A0B0-85E06A3B47CC}"/>
              </a:ext>
            </a:extLst>
          </p:cNvPr>
          <p:cNvSpPr txBox="1"/>
          <p:nvPr/>
        </p:nvSpPr>
        <p:spPr>
          <a:xfrm>
            <a:off x="553065" y="2293064"/>
            <a:ext cx="1501896" cy="646331"/>
          </a:xfrm>
          <a:prstGeom prst="rect">
            <a:avLst/>
          </a:prstGeom>
          <a:noFill/>
        </p:spPr>
        <p:txBody>
          <a:bodyPr wrap="square" rtlCol="0">
            <a:spAutoFit/>
          </a:bodyPr>
          <a:lstStyle/>
          <a:p>
            <a:pPr algn="ctr"/>
            <a:r>
              <a:rPr lang="es-PE" dirty="0"/>
              <a:t>Protocolo de Kioto</a:t>
            </a:r>
          </a:p>
        </p:txBody>
      </p:sp>
      <p:sp>
        <p:nvSpPr>
          <p:cNvPr id="13" name="CuadroTexto 12">
            <a:extLst>
              <a:ext uri="{FF2B5EF4-FFF2-40B4-BE49-F238E27FC236}">
                <a16:creationId xmlns:a16="http://schemas.microsoft.com/office/drawing/2014/main" id="{47F115AA-BAD7-FB41-A3DC-3E9EAFEC6965}"/>
              </a:ext>
            </a:extLst>
          </p:cNvPr>
          <p:cNvSpPr txBox="1"/>
          <p:nvPr/>
        </p:nvSpPr>
        <p:spPr>
          <a:xfrm>
            <a:off x="1772717" y="3011430"/>
            <a:ext cx="2235933" cy="369332"/>
          </a:xfrm>
          <a:prstGeom prst="rect">
            <a:avLst/>
          </a:prstGeom>
          <a:noFill/>
        </p:spPr>
        <p:txBody>
          <a:bodyPr wrap="none" rtlCol="0">
            <a:spAutoFit/>
          </a:bodyPr>
          <a:lstStyle/>
          <a:p>
            <a:r>
              <a:rPr lang="es-PE" dirty="0"/>
              <a:t>Fondo de Adaptación </a:t>
            </a:r>
          </a:p>
        </p:txBody>
      </p:sp>
      <p:sp>
        <p:nvSpPr>
          <p:cNvPr id="16" name="CuadroTexto 15">
            <a:extLst>
              <a:ext uri="{FF2B5EF4-FFF2-40B4-BE49-F238E27FC236}">
                <a16:creationId xmlns:a16="http://schemas.microsoft.com/office/drawing/2014/main" id="{2CDF80F2-428A-C44E-825C-E985E9C30EBD}"/>
              </a:ext>
            </a:extLst>
          </p:cNvPr>
          <p:cNvSpPr txBox="1"/>
          <p:nvPr/>
        </p:nvSpPr>
        <p:spPr>
          <a:xfrm>
            <a:off x="449310" y="4234310"/>
            <a:ext cx="1605652" cy="646331"/>
          </a:xfrm>
          <a:prstGeom prst="rect">
            <a:avLst/>
          </a:prstGeom>
          <a:noFill/>
        </p:spPr>
        <p:txBody>
          <a:bodyPr wrap="square" rtlCol="0">
            <a:spAutoFit/>
          </a:bodyPr>
          <a:lstStyle/>
          <a:p>
            <a:pPr algn="ctr"/>
            <a:r>
              <a:rPr lang="es-PE" dirty="0"/>
              <a:t>Fondo Verde para el Clima</a:t>
            </a:r>
          </a:p>
        </p:txBody>
      </p:sp>
      <p:sp>
        <p:nvSpPr>
          <p:cNvPr id="17" name="CuadroTexto 16">
            <a:extLst>
              <a:ext uri="{FF2B5EF4-FFF2-40B4-BE49-F238E27FC236}">
                <a16:creationId xmlns:a16="http://schemas.microsoft.com/office/drawing/2014/main" id="{83CA56E2-7E86-514D-8191-5F568E263FAD}"/>
              </a:ext>
            </a:extLst>
          </p:cNvPr>
          <p:cNvSpPr txBox="1"/>
          <p:nvPr/>
        </p:nvSpPr>
        <p:spPr>
          <a:xfrm>
            <a:off x="3122591" y="4278555"/>
            <a:ext cx="2083590" cy="923330"/>
          </a:xfrm>
          <a:prstGeom prst="rect">
            <a:avLst/>
          </a:prstGeom>
          <a:noFill/>
        </p:spPr>
        <p:txBody>
          <a:bodyPr wrap="square" rtlCol="0">
            <a:spAutoFit/>
          </a:bodyPr>
          <a:lstStyle/>
          <a:p>
            <a:pPr algn="ctr"/>
            <a:r>
              <a:rPr lang="es-PE" dirty="0"/>
              <a:t>Fondo para el Medio Ambiente Mundial</a:t>
            </a:r>
          </a:p>
        </p:txBody>
      </p:sp>
      <p:sp>
        <p:nvSpPr>
          <p:cNvPr id="18" name="CuadroTexto 17">
            <a:extLst>
              <a:ext uri="{FF2B5EF4-FFF2-40B4-BE49-F238E27FC236}">
                <a16:creationId xmlns:a16="http://schemas.microsoft.com/office/drawing/2014/main" id="{C0D66950-3A4B-5B45-B540-8E070CC4F400}"/>
              </a:ext>
            </a:extLst>
          </p:cNvPr>
          <p:cNvSpPr txBox="1"/>
          <p:nvPr/>
        </p:nvSpPr>
        <p:spPr>
          <a:xfrm>
            <a:off x="1454107" y="5175973"/>
            <a:ext cx="2269339" cy="369332"/>
          </a:xfrm>
          <a:prstGeom prst="rect">
            <a:avLst/>
          </a:prstGeom>
          <a:noFill/>
        </p:spPr>
        <p:txBody>
          <a:bodyPr wrap="none" rtlCol="0">
            <a:spAutoFit/>
          </a:bodyPr>
          <a:lstStyle/>
          <a:p>
            <a:r>
              <a:rPr lang="es-PE" dirty="0"/>
              <a:t>Mecanismo financiero</a:t>
            </a:r>
          </a:p>
        </p:txBody>
      </p:sp>
      <p:sp>
        <p:nvSpPr>
          <p:cNvPr id="19" name="CuadroTexto 18">
            <a:extLst>
              <a:ext uri="{FF2B5EF4-FFF2-40B4-BE49-F238E27FC236}">
                <a16:creationId xmlns:a16="http://schemas.microsoft.com/office/drawing/2014/main" id="{35906624-091C-C54B-98DD-8020EA6B8497}"/>
              </a:ext>
            </a:extLst>
          </p:cNvPr>
          <p:cNvSpPr txBox="1"/>
          <p:nvPr/>
        </p:nvSpPr>
        <p:spPr>
          <a:xfrm>
            <a:off x="5895550" y="4621975"/>
            <a:ext cx="1649738" cy="1477328"/>
          </a:xfrm>
          <a:prstGeom prst="rect">
            <a:avLst/>
          </a:prstGeom>
          <a:noFill/>
        </p:spPr>
        <p:txBody>
          <a:bodyPr wrap="square" rtlCol="0">
            <a:spAutoFit/>
          </a:bodyPr>
          <a:lstStyle/>
          <a:p>
            <a:pPr algn="ctr"/>
            <a:r>
              <a:rPr lang="es-PE" dirty="0"/>
              <a:t>Guía/procedimeintos del Fondo Verde para el Clima-Perú</a:t>
            </a:r>
          </a:p>
        </p:txBody>
      </p:sp>
      <p:cxnSp>
        <p:nvCxnSpPr>
          <p:cNvPr id="22" name="Conector angular 21">
            <a:extLst>
              <a:ext uri="{FF2B5EF4-FFF2-40B4-BE49-F238E27FC236}">
                <a16:creationId xmlns:a16="http://schemas.microsoft.com/office/drawing/2014/main" id="{21D113D3-FB58-3048-AE34-296F5DCAD4AC}"/>
              </a:ext>
            </a:extLst>
          </p:cNvPr>
          <p:cNvCxnSpPr>
            <a:cxnSpLocks/>
            <a:stCxn id="6" idx="2"/>
            <a:endCxn id="7" idx="0"/>
          </p:cNvCxnSpPr>
          <p:nvPr/>
        </p:nvCxnSpPr>
        <p:spPr>
          <a:xfrm rot="16200000" flipH="1">
            <a:off x="3265235" y="1015793"/>
            <a:ext cx="902719" cy="1651819"/>
          </a:xfrm>
          <a:prstGeom prst="bentConnector3">
            <a:avLst>
              <a:gd name="adj1" fmla="val 50000"/>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314CB77C-1C1A-DA4C-A652-413055CBCB2C}"/>
              </a:ext>
            </a:extLst>
          </p:cNvPr>
          <p:cNvCxnSpPr>
            <a:cxnSpLocks/>
            <a:stCxn id="6" idx="2"/>
            <a:endCxn id="12" idx="0"/>
          </p:cNvCxnSpPr>
          <p:nvPr/>
        </p:nvCxnSpPr>
        <p:spPr>
          <a:xfrm rot="5400000">
            <a:off x="1645989" y="1048368"/>
            <a:ext cx="902720" cy="1586672"/>
          </a:xfrm>
          <a:prstGeom prst="bentConnector3">
            <a:avLst>
              <a:gd name="adj1" fmla="val 50000"/>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2A79DA50-E5B3-2547-8906-0705666785C2}"/>
              </a:ext>
            </a:extLst>
          </p:cNvPr>
          <p:cNvCxnSpPr>
            <a:cxnSpLocks/>
          </p:cNvCxnSpPr>
          <p:nvPr/>
        </p:nvCxnSpPr>
        <p:spPr>
          <a:xfrm rot="10800000" flipV="1">
            <a:off x="436503" y="1089625"/>
            <a:ext cx="1851439" cy="3699538"/>
          </a:xfrm>
          <a:prstGeom prst="bentConnector3">
            <a:avLst>
              <a:gd name="adj1" fmla="val 112347"/>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ADFFF6DC-57BC-D54D-9C5A-9B9AB97AD386}"/>
              </a:ext>
            </a:extLst>
          </p:cNvPr>
          <p:cNvCxnSpPr>
            <a:cxnSpLocks/>
            <a:stCxn id="8" idx="3"/>
          </p:cNvCxnSpPr>
          <p:nvPr/>
        </p:nvCxnSpPr>
        <p:spPr>
          <a:xfrm>
            <a:off x="8325010" y="2622205"/>
            <a:ext cx="1368799" cy="259249"/>
          </a:xfrm>
          <a:prstGeom prst="bentConnector3">
            <a:avLst>
              <a:gd name="adj1" fmla="val 50000"/>
            </a:avLst>
          </a:prstGeom>
          <a:ln w="127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30861FC7-C994-814A-9B8E-F65E80D02F7C}"/>
              </a:ext>
            </a:extLst>
          </p:cNvPr>
          <p:cNvCxnSpPr>
            <a:cxnSpLocks/>
            <a:stCxn id="7" idx="2"/>
            <a:endCxn id="13" idx="3"/>
          </p:cNvCxnSpPr>
          <p:nvPr/>
        </p:nvCxnSpPr>
        <p:spPr>
          <a:xfrm rot="5400000">
            <a:off x="4147226" y="2800818"/>
            <a:ext cx="256702" cy="533854"/>
          </a:xfrm>
          <a:prstGeom prst="bentConnector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6473B501-6307-C24A-BB1D-89D8727C94DF}"/>
              </a:ext>
            </a:extLst>
          </p:cNvPr>
          <p:cNvCxnSpPr>
            <a:cxnSpLocks/>
            <a:stCxn id="12" idx="2"/>
            <a:endCxn id="13" idx="1"/>
          </p:cNvCxnSpPr>
          <p:nvPr/>
        </p:nvCxnSpPr>
        <p:spPr>
          <a:xfrm rot="16200000" flipH="1">
            <a:off x="1410015" y="2833393"/>
            <a:ext cx="256701" cy="468704"/>
          </a:xfrm>
          <a:prstGeom prst="bentConnector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C56B2F01-7020-3B4A-9014-011982278CB9}"/>
              </a:ext>
            </a:extLst>
          </p:cNvPr>
          <p:cNvCxnSpPr>
            <a:cxnSpLocks/>
            <a:stCxn id="7" idx="3"/>
            <a:endCxn id="51" idx="3"/>
          </p:cNvCxnSpPr>
          <p:nvPr/>
        </p:nvCxnSpPr>
        <p:spPr>
          <a:xfrm flipH="1">
            <a:off x="5157020" y="2616229"/>
            <a:ext cx="34413" cy="2288987"/>
          </a:xfrm>
          <a:prstGeom prst="bentConnector3">
            <a:avLst>
              <a:gd name="adj1" fmla="val -664284"/>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7E843B6B-94AB-2C48-AB36-4840F8AC66D0}"/>
              </a:ext>
            </a:extLst>
          </p:cNvPr>
          <p:cNvCxnSpPr>
            <a:cxnSpLocks/>
            <a:stCxn id="9" idx="3"/>
          </p:cNvCxnSpPr>
          <p:nvPr/>
        </p:nvCxnSpPr>
        <p:spPr>
          <a:xfrm>
            <a:off x="10104196" y="1684447"/>
            <a:ext cx="471393" cy="735342"/>
          </a:xfrm>
          <a:prstGeom prst="bentConnector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a:extLst>
              <a:ext uri="{FF2B5EF4-FFF2-40B4-BE49-F238E27FC236}">
                <a16:creationId xmlns:a16="http://schemas.microsoft.com/office/drawing/2014/main" id="{98BFC93B-2CC0-5640-890D-085552F9CE49}"/>
              </a:ext>
            </a:extLst>
          </p:cNvPr>
          <p:cNvCxnSpPr>
            <a:cxnSpLocks/>
            <a:stCxn id="8" idx="2"/>
          </p:cNvCxnSpPr>
          <p:nvPr/>
        </p:nvCxnSpPr>
        <p:spPr>
          <a:xfrm rot="16200000" flipH="1">
            <a:off x="8126193" y="2705765"/>
            <a:ext cx="1466511" cy="1668721"/>
          </a:xfrm>
          <a:prstGeom prst="bentConnector2">
            <a:avLst/>
          </a:prstGeom>
          <a:ln w="1270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F7458F0C-4519-8B47-88B7-690FAB7FB350}"/>
              </a:ext>
            </a:extLst>
          </p:cNvPr>
          <p:cNvCxnSpPr>
            <a:cxnSpLocks/>
          </p:cNvCxnSpPr>
          <p:nvPr/>
        </p:nvCxnSpPr>
        <p:spPr>
          <a:xfrm rot="5400000">
            <a:off x="10272041" y="3646667"/>
            <a:ext cx="607097" cy="12700"/>
          </a:xfrm>
          <a:prstGeom prst="bentConnector3">
            <a:avLst>
              <a:gd name="adj1" fmla="val 50000"/>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angular 34">
            <a:extLst>
              <a:ext uri="{FF2B5EF4-FFF2-40B4-BE49-F238E27FC236}">
                <a16:creationId xmlns:a16="http://schemas.microsoft.com/office/drawing/2014/main" id="{66577CD1-0D2B-1C41-BC43-324F9B979222}"/>
              </a:ext>
            </a:extLst>
          </p:cNvPr>
          <p:cNvCxnSpPr>
            <a:cxnSpLocks/>
            <a:stCxn id="11" idx="2"/>
            <a:endCxn id="19" idx="3"/>
          </p:cNvCxnSpPr>
          <p:nvPr/>
        </p:nvCxnSpPr>
        <p:spPr>
          <a:xfrm rot="5400000">
            <a:off x="8641523" y="3426573"/>
            <a:ext cx="837832" cy="3030301"/>
          </a:xfrm>
          <a:prstGeom prst="bentConnector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angular 35">
            <a:extLst>
              <a:ext uri="{FF2B5EF4-FFF2-40B4-BE49-F238E27FC236}">
                <a16:creationId xmlns:a16="http://schemas.microsoft.com/office/drawing/2014/main" id="{28187E16-69DC-5E46-97DF-25DCACEB10BB}"/>
              </a:ext>
            </a:extLst>
          </p:cNvPr>
          <p:cNvCxnSpPr>
            <a:cxnSpLocks/>
            <a:stCxn id="9" idx="1"/>
            <a:endCxn id="8" idx="0"/>
          </p:cNvCxnSpPr>
          <p:nvPr/>
        </p:nvCxnSpPr>
        <p:spPr>
          <a:xfrm rot="10800000" flipV="1">
            <a:off x="8025089" y="1684447"/>
            <a:ext cx="560025" cy="753092"/>
          </a:xfrm>
          <a:prstGeom prst="bentConnector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id="{E7ECEED5-9034-A34F-A2DE-A07E2763AB90}"/>
              </a:ext>
            </a:extLst>
          </p:cNvPr>
          <p:cNvSpPr/>
          <p:nvPr/>
        </p:nvSpPr>
        <p:spPr>
          <a:xfrm>
            <a:off x="449310" y="4147054"/>
            <a:ext cx="4707710" cy="1516323"/>
          </a:xfrm>
          <a:prstGeom prst="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0" name="Conector angular 79">
            <a:extLst>
              <a:ext uri="{FF2B5EF4-FFF2-40B4-BE49-F238E27FC236}">
                <a16:creationId xmlns:a16="http://schemas.microsoft.com/office/drawing/2014/main" id="{E93DF07E-FD8D-2B49-B306-4C1D8E260780}"/>
              </a:ext>
            </a:extLst>
          </p:cNvPr>
          <p:cNvCxnSpPr>
            <a:cxnSpLocks/>
            <a:stCxn id="19" idx="2"/>
            <a:endCxn id="51" idx="2"/>
          </p:cNvCxnSpPr>
          <p:nvPr/>
        </p:nvCxnSpPr>
        <p:spPr>
          <a:xfrm rot="5400000" flipH="1">
            <a:off x="4543829" y="3922713"/>
            <a:ext cx="435926" cy="3917254"/>
          </a:xfrm>
          <a:prstGeom prst="bentConnector3">
            <a:avLst>
              <a:gd name="adj1" fmla="val -52440"/>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ector angular 82">
            <a:extLst>
              <a:ext uri="{FF2B5EF4-FFF2-40B4-BE49-F238E27FC236}">
                <a16:creationId xmlns:a16="http://schemas.microsoft.com/office/drawing/2014/main" id="{B2B79D85-2F09-F549-9812-258E53A68C90}"/>
              </a:ext>
            </a:extLst>
          </p:cNvPr>
          <p:cNvCxnSpPr>
            <a:cxnSpLocks/>
            <a:stCxn id="6" idx="3"/>
            <a:endCxn id="9" idx="0"/>
          </p:cNvCxnSpPr>
          <p:nvPr/>
        </p:nvCxnSpPr>
        <p:spPr>
          <a:xfrm>
            <a:off x="3480620" y="1205678"/>
            <a:ext cx="5864035" cy="155603"/>
          </a:xfrm>
          <a:prstGeom prst="bentConnector2">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ector angular 85">
            <a:extLst>
              <a:ext uri="{FF2B5EF4-FFF2-40B4-BE49-F238E27FC236}">
                <a16:creationId xmlns:a16="http://schemas.microsoft.com/office/drawing/2014/main" id="{ECBCDA20-2C26-844B-BB50-8BAD092081E9}"/>
              </a:ext>
            </a:extLst>
          </p:cNvPr>
          <p:cNvCxnSpPr>
            <a:cxnSpLocks/>
            <a:stCxn id="12" idx="1"/>
            <a:endCxn id="51" idx="0"/>
          </p:cNvCxnSpPr>
          <p:nvPr/>
        </p:nvCxnSpPr>
        <p:spPr>
          <a:xfrm rot="10800000" flipH="1" flipV="1">
            <a:off x="553065" y="2616230"/>
            <a:ext cx="2250100" cy="1530824"/>
          </a:xfrm>
          <a:prstGeom prst="bentConnector4">
            <a:avLst>
              <a:gd name="adj1" fmla="val -10160"/>
              <a:gd name="adj2" fmla="val 60555"/>
            </a:avLst>
          </a:prstGeom>
          <a:ln w="127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76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A50D4-5FEF-434C-B2C6-9506258D0E30}"/>
              </a:ext>
            </a:extLst>
          </p:cNvPr>
          <p:cNvSpPr>
            <a:spLocks noGrp="1"/>
          </p:cNvSpPr>
          <p:nvPr>
            <p:ph type="title"/>
          </p:nvPr>
        </p:nvSpPr>
        <p:spPr>
          <a:xfrm>
            <a:off x="747252" y="0"/>
            <a:ext cx="11444748" cy="1006475"/>
          </a:xfrm>
        </p:spPr>
        <p:txBody>
          <a:bodyPr>
            <a:noAutofit/>
          </a:bodyPr>
          <a:lstStyle/>
          <a:p>
            <a:pPr algn="ctr"/>
            <a:r>
              <a:rPr lang="es-PE" sz="2600" dirty="0"/>
              <a:t>Criterios </a:t>
            </a:r>
            <a:r>
              <a:rPr lang="es-ES" sz="2600" dirty="0"/>
              <a:t>para la priorización de medidas de mitigación y adaptación para acceder al financiamiento climático internacional</a:t>
            </a:r>
            <a:endParaRPr lang="es-PE" sz="2600" dirty="0"/>
          </a:p>
        </p:txBody>
      </p:sp>
      <p:graphicFrame>
        <p:nvGraphicFramePr>
          <p:cNvPr id="4" name="Tabla 3">
            <a:extLst>
              <a:ext uri="{FF2B5EF4-FFF2-40B4-BE49-F238E27FC236}">
                <a16:creationId xmlns:a16="http://schemas.microsoft.com/office/drawing/2014/main" id="{0649A4F4-EA4E-AA48-BCD0-A4301E5B0A19}"/>
              </a:ext>
            </a:extLst>
          </p:cNvPr>
          <p:cNvGraphicFramePr>
            <a:graphicFrameLocks noGrp="1"/>
          </p:cNvGraphicFramePr>
          <p:nvPr>
            <p:extLst>
              <p:ext uri="{D42A27DB-BD31-4B8C-83A1-F6EECF244321}">
                <p14:modId xmlns:p14="http://schemas.microsoft.com/office/powerpoint/2010/main" val="2410101220"/>
              </p:ext>
            </p:extLst>
          </p:nvPr>
        </p:nvGraphicFramePr>
        <p:xfrm>
          <a:off x="282548" y="740844"/>
          <a:ext cx="11626903" cy="5376312"/>
        </p:xfrm>
        <a:graphic>
          <a:graphicData uri="http://schemas.openxmlformats.org/drawingml/2006/table">
            <a:tbl>
              <a:tblPr firstRow="1" firstCol="1" bandRow="1">
                <a:tableStyleId>{93296810-A885-4BE3-A3E7-6D5BEEA58F35}</a:tableStyleId>
              </a:tblPr>
              <a:tblGrid>
                <a:gridCol w="3416072">
                  <a:extLst>
                    <a:ext uri="{9D8B030D-6E8A-4147-A177-3AD203B41FA5}">
                      <a16:colId xmlns:a16="http://schemas.microsoft.com/office/drawing/2014/main" val="1239368907"/>
                    </a:ext>
                  </a:extLst>
                </a:gridCol>
                <a:gridCol w="8210831">
                  <a:extLst>
                    <a:ext uri="{9D8B030D-6E8A-4147-A177-3AD203B41FA5}">
                      <a16:colId xmlns:a16="http://schemas.microsoft.com/office/drawing/2014/main" val="2904389713"/>
                    </a:ext>
                  </a:extLst>
                </a:gridCol>
              </a:tblGrid>
              <a:tr h="400447">
                <a:tc>
                  <a:txBody>
                    <a:bodyPr/>
                    <a:lstStyle/>
                    <a:p>
                      <a:pPr algn="ctr"/>
                      <a:r>
                        <a:rPr lang="es-ES" sz="1400" dirty="0">
                          <a:effectLst/>
                        </a:rPr>
                        <a:t>Criterios</a:t>
                      </a:r>
                      <a:endParaRPr lang="es-P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400" dirty="0">
                          <a:effectLst/>
                        </a:rPr>
                        <a:t>Medidas de mitigación o adaptación</a:t>
                      </a:r>
                      <a:endParaRPr lang="es-P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076602"/>
                  </a:ext>
                </a:extLst>
              </a:tr>
              <a:tr h="592598">
                <a:tc>
                  <a:txBody>
                    <a:bodyPr/>
                    <a:lstStyle/>
                    <a:p>
                      <a:r>
                        <a:rPr lang="es-ES" sz="1400">
                          <a:effectLst/>
                        </a:rPr>
                        <a:t>Cuenta con una teoría de cambio y genera un cambio de paradigma</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 sz="1400" dirty="0">
                          <a:effectLst/>
                        </a:rPr>
                        <a:t>Esta es una condición necesaria y debe ser posible medir tanto el impacto (eficiencia y efectividad) como cambio de paradigma.</a:t>
                      </a:r>
                      <a:endParaRPr lang="es-P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17642393"/>
                  </a:ext>
                </a:extLst>
              </a:tr>
              <a:tr h="704896">
                <a:tc>
                  <a:txBody>
                    <a:bodyPr/>
                    <a:lstStyle/>
                    <a:p>
                      <a:r>
                        <a:rPr lang="es-ES" sz="1400">
                          <a:effectLst/>
                        </a:rPr>
                        <a:t>Requiere de condiciones habilitantes</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 sz="1400">
                          <a:effectLst/>
                        </a:rPr>
                        <a:t>Si lo requiere debe estar asociado a la medida de mitigación o adaptación a una siguiente etapa de implementación (puede estar condicionado a presupuesto adicional si se cumplen las condiciones habilitantes).</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7680185"/>
                  </a:ext>
                </a:extLst>
              </a:tr>
              <a:tr h="775059">
                <a:tc>
                  <a:txBody>
                    <a:bodyPr/>
                    <a:lstStyle/>
                    <a:p>
                      <a:r>
                        <a:rPr lang="es-ES" sz="1400">
                          <a:effectLst/>
                        </a:rPr>
                        <a:t>Desarrollo de capacidades</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 sz="1400">
                          <a:effectLst/>
                        </a:rPr>
                        <a:t>Las etapas de desarrollo de capacidades (readiness) de asistencia técnica internacional deben ser apropiables, adaptables a la realidad nacional y sostenibles en la institucionalidad local para que sea útil en la implementación de proyectos financiados por los fondos climáticos internacionales</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6599337"/>
                  </a:ext>
                </a:extLst>
              </a:tr>
              <a:tr h="613130">
                <a:tc>
                  <a:txBody>
                    <a:bodyPr/>
                    <a:lstStyle/>
                    <a:p>
                      <a:r>
                        <a:rPr lang="es-ES" sz="1400">
                          <a:effectLst/>
                        </a:rPr>
                        <a:t>Transferencia tecnológica y desarrollo tecnológico</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 sz="1400">
                          <a:effectLst/>
                        </a:rPr>
                        <a:t>Las necesidades tecnológicas deben cumplir el principio de tecnologías apropiadas para el país receptor. Además, se debe promover la absorción y difusión de tecnologías para que el proceso sea sostenible. </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8735739"/>
                  </a:ext>
                </a:extLst>
              </a:tr>
              <a:tr h="704896">
                <a:tc>
                  <a:txBody>
                    <a:bodyPr/>
                    <a:lstStyle/>
                    <a:p>
                      <a:r>
                        <a:rPr lang="es-ES" sz="1400">
                          <a:effectLst/>
                        </a:rPr>
                        <a:t>Alineación y co-beneficios</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 sz="1400">
                          <a:effectLst/>
                        </a:rPr>
                        <a:t>Las medidas deben identificar como contribuyen en simultáneo a fines de las estrategias nacionales o subnacionales de desarrollo así como a los Objetivos de Desarrollo Sostenible de las Naciones Unidas. La integralidad de los esfuerzos deben estar presente desde el diseño de una acción propuesta.</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7439363"/>
                  </a:ext>
                </a:extLst>
              </a:tr>
              <a:tr h="704896">
                <a:tc>
                  <a:txBody>
                    <a:bodyPr/>
                    <a:lstStyle/>
                    <a:p>
                      <a:r>
                        <a:rPr lang="es-ES" sz="1400">
                          <a:effectLst/>
                        </a:rPr>
                        <a:t>Información, seguimiento y evaluación</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 sz="1400">
                          <a:effectLst/>
                        </a:rPr>
                        <a:t>La gestión del conocimiento, la medición de costos, resultados e impactos, la identificación de lecciones aprendidas y la difusión de procesos y resultados debe acompañar todas las medidas de mitigación y adaptación </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4799870"/>
                  </a:ext>
                </a:extLst>
              </a:tr>
              <a:tr h="704896">
                <a:tc>
                  <a:txBody>
                    <a:bodyPr/>
                    <a:lstStyle/>
                    <a:p>
                      <a:r>
                        <a:rPr lang="es-ES" sz="1400">
                          <a:effectLst/>
                        </a:rPr>
                        <a:t>Participación</a:t>
                      </a:r>
                      <a:endParaRPr lang="es-PE"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ES" sz="1400" dirty="0">
                          <a:effectLst/>
                        </a:rPr>
                        <a:t>El diseño, implementación, y evaluación de medidas de mitigación y adaptación debe contar con mecanismos participativos amplios, que incluya a la población beneficiaria, a los tomadores de decisiones, y a los grupos más vulnerables.</a:t>
                      </a:r>
                      <a:endParaRPr lang="es-PE"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2666421"/>
                  </a:ext>
                </a:extLst>
              </a:tr>
            </a:tbl>
          </a:graphicData>
        </a:graphic>
      </p:graphicFrame>
    </p:spTree>
    <p:extLst>
      <p:ext uri="{BB962C8B-B14F-4D97-AF65-F5344CB8AC3E}">
        <p14:creationId xmlns:p14="http://schemas.microsoft.com/office/powerpoint/2010/main" val="153289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7A50D4-5FEF-434C-B2C6-9506258D0E30}"/>
              </a:ext>
            </a:extLst>
          </p:cNvPr>
          <p:cNvSpPr>
            <a:spLocks noGrp="1"/>
          </p:cNvSpPr>
          <p:nvPr>
            <p:ph type="title"/>
          </p:nvPr>
        </p:nvSpPr>
        <p:spPr>
          <a:xfrm>
            <a:off x="373626" y="100430"/>
            <a:ext cx="11444748" cy="1006475"/>
          </a:xfrm>
        </p:spPr>
        <p:txBody>
          <a:bodyPr>
            <a:noAutofit/>
          </a:bodyPr>
          <a:lstStyle/>
          <a:p>
            <a:pPr algn="ctr"/>
            <a:r>
              <a:rPr lang="es-PE" sz="2600" dirty="0"/>
              <a:t>Criterios </a:t>
            </a:r>
            <a:r>
              <a:rPr lang="es-ES" sz="2600" dirty="0"/>
              <a:t>para la priorización de estrategia de financiamiento para acceder al financiamiento climático internacional</a:t>
            </a:r>
            <a:endParaRPr lang="es-PE" sz="2600" dirty="0"/>
          </a:p>
        </p:txBody>
      </p:sp>
      <p:graphicFrame>
        <p:nvGraphicFramePr>
          <p:cNvPr id="4" name="Tabla 3">
            <a:extLst>
              <a:ext uri="{FF2B5EF4-FFF2-40B4-BE49-F238E27FC236}">
                <a16:creationId xmlns:a16="http://schemas.microsoft.com/office/drawing/2014/main" id="{0649A4F4-EA4E-AA48-BCD0-A4301E5B0A19}"/>
              </a:ext>
            </a:extLst>
          </p:cNvPr>
          <p:cNvGraphicFramePr>
            <a:graphicFrameLocks noGrp="1"/>
          </p:cNvGraphicFramePr>
          <p:nvPr>
            <p:extLst>
              <p:ext uri="{D42A27DB-BD31-4B8C-83A1-F6EECF244321}">
                <p14:modId xmlns:p14="http://schemas.microsoft.com/office/powerpoint/2010/main" val="3007310215"/>
              </p:ext>
            </p:extLst>
          </p:nvPr>
        </p:nvGraphicFramePr>
        <p:xfrm>
          <a:off x="206477" y="1383632"/>
          <a:ext cx="11798710" cy="4701304"/>
        </p:xfrm>
        <a:graphic>
          <a:graphicData uri="http://schemas.openxmlformats.org/drawingml/2006/table">
            <a:tbl>
              <a:tblPr firstRow="1" firstCol="1" bandRow="1">
                <a:tableStyleId>{93296810-A885-4BE3-A3E7-6D5BEEA58F35}</a:tableStyleId>
              </a:tblPr>
              <a:tblGrid>
                <a:gridCol w="3496061">
                  <a:extLst>
                    <a:ext uri="{9D8B030D-6E8A-4147-A177-3AD203B41FA5}">
                      <a16:colId xmlns:a16="http://schemas.microsoft.com/office/drawing/2014/main" val="1239368907"/>
                    </a:ext>
                  </a:extLst>
                </a:gridCol>
                <a:gridCol w="8302649">
                  <a:extLst>
                    <a:ext uri="{9D8B030D-6E8A-4147-A177-3AD203B41FA5}">
                      <a16:colId xmlns:a16="http://schemas.microsoft.com/office/drawing/2014/main" val="2904389713"/>
                    </a:ext>
                  </a:extLst>
                </a:gridCol>
              </a:tblGrid>
              <a:tr h="553501">
                <a:tc>
                  <a:txBody>
                    <a:bodyPr/>
                    <a:lstStyle/>
                    <a:p>
                      <a:pPr algn="ctr"/>
                      <a:r>
                        <a:rPr lang="es-ES" sz="1500">
                          <a:effectLst/>
                        </a:rPr>
                        <a:t>Criterios</a:t>
                      </a:r>
                      <a:endParaRPr lang="es-PE"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500" dirty="0">
                          <a:effectLst/>
                        </a:rPr>
                        <a:t>Descripción</a:t>
                      </a:r>
                      <a:endParaRPr lang="es-PE"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076602"/>
                  </a:ext>
                </a:extLst>
              </a:tr>
              <a:tr h="618645">
                <a:tc>
                  <a:txBody>
                    <a:bodyPr/>
                    <a:lstStyle/>
                    <a:p>
                      <a:r>
                        <a:rPr lang="es-ES" sz="1500" dirty="0">
                          <a:effectLst/>
                        </a:rPr>
                        <a:t>Alineación y apropiación del país</a:t>
                      </a:r>
                      <a:endParaRPr lang="es-PE"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Legitimidad de las medidas a financiar. Están adscritas a una estrategia del país en cualquiera de los ámbitos (nacional, regional o local). Ha contado además con un proceso participativo para su priorización.</a:t>
                      </a:r>
                    </a:p>
                  </a:txBody>
                  <a:tcPr marL="68580" marR="68580" marT="0" marB="0"/>
                </a:tc>
                <a:extLst>
                  <a:ext uri="{0D108BD9-81ED-4DB2-BD59-A6C34878D82A}">
                    <a16:rowId xmlns:a16="http://schemas.microsoft.com/office/drawing/2014/main" val="617642393"/>
                  </a:ext>
                </a:extLst>
              </a:tr>
              <a:tr h="735879">
                <a:tc>
                  <a:txBody>
                    <a:bodyPr/>
                    <a:lstStyle/>
                    <a:p>
                      <a:r>
                        <a:rPr lang="es-ES" sz="1500" dirty="0" err="1">
                          <a:effectLst/>
                        </a:rPr>
                        <a:t>Adicionalidad</a:t>
                      </a:r>
                      <a:endParaRPr lang="es-PE"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Desde el financiamiento internacional, se refiere a que son fondos que suman a los esfuerzos de financiamiento oficial para el desarrollo y no constituyen un redireccionamiento. En términos del proyecto a financiar, permite financiar el componente climático (de adaptación o mitigación) de un proyecto de desarrollo.</a:t>
                      </a:r>
                    </a:p>
                  </a:txBody>
                  <a:tcPr marL="68580" marR="68580" marT="0" marB="0"/>
                </a:tc>
                <a:extLst>
                  <a:ext uri="{0D108BD9-81ED-4DB2-BD59-A6C34878D82A}">
                    <a16:rowId xmlns:a16="http://schemas.microsoft.com/office/drawing/2014/main" val="1807680185"/>
                  </a:ext>
                </a:extLst>
              </a:tr>
              <a:tr h="809126">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Concesionalidad del financiamiento</a:t>
                      </a:r>
                    </a:p>
                  </a:txBody>
                  <a:tcPr marL="68580" marR="68580" marT="0" marB="0"/>
                </a:tc>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Determina el componente del programa o proyecto a financiar que no tiene un retorno financiero y por lo tanto requiere una donación o asistencia técnica específica. Se puede considerar cuando existe una barrera para su implementación y requiere desarrollar una condición habilitante, capacidades, adecuación o creación institucional. Asimismo, cuando el retorno de la inversión no es viable estimar (o apropiar) pero tiene un impacto y relevancia significativa.</a:t>
                      </a:r>
                    </a:p>
                  </a:txBody>
                  <a:tcPr marL="68580" marR="68580" marT="0" marB="0"/>
                </a:tc>
                <a:extLst>
                  <a:ext uri="{0D108BD9-81ED-4DB2-BD59-A6C34878D82A}">
                    <a16:rowId xmlns:a16="http://schemas.microsoft.com/office/drawing/2014/main" val="856599337"/>
                  </a:ext>
                </a:extLst>
              </a:tr>
              <a:tr h="490586">
                <a:tc>
                  <a:txBody>
                    <a:bodyPr/>
                    <a:lstStyle/>
                    <a:p>
                      <a:r>
                        <a:rPr lang="es-ES" sz="1500" dirty="0">
                          <a:effectLst/>
                        </a:rPr>
                        <a:t>Cofinanciamiento</a:t>
                      </a:r>
                      <a:endParaRPr lang="es-PE"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Es la capacidad de apalancar fondos de distintas fuentes y mecanismos de financiamiento para un mismo proyecto. </a:t>
                      </a:r>
                    </a:p>
                  </a:txBody>
                  <a:tcPr marL="68580" marR="68580" marT="0" marB="0"/>
                </a:tc>
                <a:extLst>
                  <a:ext uri="{0D108BD9-81ED-4DB2-BD59-A6C34878D82A}">
                    <a16:rowId xmlns:a16="http://schemas.microsoft.com/office/drawing/2014/main" val="3658735739"/>
                  </a:ext>
                </a:extLst>
              </a:tr>
              <a:tr h="490586">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Rentabilidad-riesgo</a:t>
                      </a:r>
                    </a:p>
                  </a:txBody>
                  <a:tcPr marL="68580" marR="68580" marT="0" marB="0"/>
                </a:tc>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Considera el retorno de la inversión y el riesgo de lograr el retorno y los impactos climáticos esperados</a:t>
                      </a:r>
                    </a:p>
                  </a:txBody>
                  <a:tcPr marL="68580" marR="68580" marT="0" marB="0"/>
                </a:tc>
                <a:extLst>
                  <a:ext uri="{0D108BD9-81ED-4DB2-BD59-A6C34878D82A}">
                    <a16:rowId xmlns:a16="http://schemas.microsoft.com/office/drawing/2014/main" val="3420276084"/>
                  </a:ext>
                </a:extLst>
              </a:tr>
              <a:tr h="490586">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Horizonte temporal</a:t>
                      </a:r>
                    </a:p>
                  </a:txBody>
                  <a:tcPr marL="68580" marR="68580" marT="0" marB="0"/>
                </a:tc>
                <a:tc>
                  <a:txBody>
                    <a:bodyPr/>
                    <a:lstStyle/>
                    <a:p>
                      <a:r>
                        <a:rPr lang="es-PE" sz="1500" dirty="0">
                          <a:effectLst/>
                          <a:latin typeface="Times New Roman" panose="02020603050405020304" pitchFamily="18" charset="0"/>
                          <a:ea typeface="Times New Roman" panose="02020603050405020304" pitchFamily="18" charset="0"/>
                          <a:cs typeface="Times New Roman" panose="02020603050405020304" pitchFamily="18" charset="0"/>
                        </a:rPr>
                        <a:t>Diferencia entre el corto, mediano y largo plazo para estimar la rentabilidad y el impacto climático de las medidas a financiar.</a:t>
                      </a:r>
                    </a:p>
                  </a:txBody>
                  <a:tcPr marL="68580" marR="68580" marT="0" marB="0"/>
                </a:tc>
                <a:extLst>
                  <a:ext uri="{0D108BD9-81ED-4DB2-BD59-A6C34878D82A}">
                    <a16:rowId xmlns:a16="http://schemas.microsoft.com/office/drawing/2014/main" val="2417227421"/>
                  </a:ext>
                </a:extLst>
              </a:tr>
            </a:tbl>
          </a:graphicData>
        </a:graphic>
      </p:graphicFrame>
    </p:spTree>
    <p:extLst>
      <p:ext uri="{BB962C8B-B14F-4D97-AF65-F5344CB8AC3E}">
        <p14:creationId xmlns:p14="http://schemas.microsoft.com/office/powerpoint/2010/main" val="2938693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{CBAA45EC-BBC1-6240-AEFC-D3D56EEF3BB3}tf16401378</Template>
  <TotalTime>235</TotalTime>
  <Words>2354</Words>
  <Application>Microsoft Macintosh PowerPoint</Application>
  <PresentationFormat>Panorámica</PresentationFormat>
  <Paragraphs>198</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MS Shell Dlg 2</vt:lpstr>
      <vt:lpstr>Times New Roman</vt:lpstr>
      <vt:lpstr>Wingdings</vt:lpstr>
      <vt:lpstr>Wingdings 3</vt:lpstr>
      <vt:lpstr>Madison</vt:lpstr>
      <vt:lpstr>Acceso a fondos internacionales de cooperación para el Cambio Climático</vt:lpstr>
      <vt:lpstr>Resumen ejecutivo:</vt:lpstr>
      <vt:lpstr>Introducción. </vt:lpstr>
      <vt:lpstr>Mensajes claves: </vt:lpstr>
      <vt:lpstr>Fondos climáticos internacionales</vt:lpstr>
      <vt:lpstr>Estructura del financiamiento</vt:lpstr>
      <vt:lpstr>Contexto y marco normativo</vt:lpstr>
      <vt:lpstr>Criterios para la priorización de medidas de mitigación y adaptación para acceder al financiamiento climático internacional</vt:lpstr>
      <vt:lpstr>Criterios para la priorización de estrategia de financiamiento para acceder al financiamiento climático internacional</vt:lpstr>
      <vt:lpstr>Criterios propuestos para la integración de los aspectos climáticos y financieros</vt:lpstr>
      <vt:lpstr>Presentación de PowerPoint</vt:lpstr>
      <vt:lpstr>Selección de los instrumentos financieros más adecuados</vt:lpstr>
      <vt:lpstr>Resultados:</vt:lpstr>
      <vt:lpstr>Conclusiones</vt:lpstr>
      <vt:lpstr>Recomendaciones o implicaciones: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Hoja de ruta para la implementación de la Ley BIC</dc:title>
  <dc:creator>mbazan76 mbazan76</dc:creator>
  <cp:lastModifiedBy>Microsoft Office User</cp:lastModifiedBy>
  <cp:revision>22</cp:revision>
  <dcterms:created xsi:type="dcterms:W3CDTF">2020-12-03T14:28:47Z</dcterms:created>
  <dcterms:modified xsi:type="dcterms:W3CDTF">2021-08-06T15:45:13Z</dcterms:modified>
</cp:coreProperties>
</file>